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00FBC0-4014-4C1E-BD9D-979317D4485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7643A9-C90F-459B-8256-2848DE34F4D5}">
      <dgm:prSet/>
      <dgm:spPr/>
      <dgm:t>
        <a:bodyPr/>
        <a:lstStyle/>
        <a:p>
          <a:r>
            <a:rPr lang="ru-RU" dirty="0"/>
            <a:t>В 1944 году Баграмян командовал 1-м Прибалтийским фронтом. Его войска нанесли сокрушительный удар по нацистам в Белоруссии.</a:t>
          </a:r>
          <a:endParaRPr lang="en-US" dirty="0"/>
        </a:p>
      </dgm:t>
    </dgm:pt>
    <dgm:pt modelId="{60C9E34F-28C6-4367-9A1C-B17EC7011CBF}" type="parTrans" cxnId="{53AF37D2-5E20-4FE3-A570-7988A5550DC7}">
      <dgm:prSet/>
      <dgm:spPr/>
      <dgm:t>
        <a:bodyPr/>
        <a:lstStyle/>
        <a:p>
          <a:endParaRPr lang="en-US"/>
        </a:p>
      </dgm:t>
    </dgm:pt>
    <dgm:pt modelId="{B397CC93-7F69-4FBE-BE6A-4A32F3C169C9}" type="sibTrans" cxnId="{53AF37D2-5E20-4FE3-A570-7988A5550DC7}">
      <dgm:prSet/>
      <dgm:spPr/>
      <dgm:t>
        <a:bodyPr/>
        <a:lstStyle/>
        <a:p>
          <a:endParaRPr lang="en-US"/>
        </a:p>
      </dgm:t>
    </dgm:pt>
    <dgm:pt modelId="{148F2A0A-C619-4823-BE43-2EAF55B5C6BF}">
      <dgm:prSet/>
      <dgm:spPr/>
      <dgm:t>
        <a:bodyPr/>
        <a:lstStyle/>
        <a:p>
          <a:r>
            <a:rPr lang="ru-RU" b="1"/>
            <a:t>Маневр:</a:t>
          </a:r>
          <a:r>
            <a:rPr lang="ru-RU"/>
            <a:t> Он провел наступление через непроходимые болота, чего немцы никак не ожидали.</a:t>
          </a:r>
          <a:endParaRPr lang="en-US"/>
        </a:p>
      </dgm:t>
    </dgm:pt>
    <dgm:pt modelId="{7459CD16-346D-4238-9457-F441CF477378}" type="parTrans" cxnId="{040E3601-4BBB-443A-9BF4-21F08D0FF59B}">
      <dgm:prSet/>
      <dgm:spPr/>
      <dgm:t>
        <a:bodyPr/>
        <a:lstStyle/>
        <a:p>
          <a:endParaRPr lang="en-US"/>
        </a:p>
      </dgm:t>
    </dgm:pt>
    <dgm:pt modelId="{B95F9FE1-00E4-49AD-BB14-763E080FCDAD}" type="sibTrans" cxnId="{040E3601-4BBB-443A-9BF4-21F08D0FF59B}">
      <dgm:prSet/>
      <dgm:spPr/>
      <dgm:t>
        <a:bodyPr/>
        <a:lstStyle/>
        <a:p>
          <a:endParaRPr lang="en-US"/>
        </a:p>
      </dgm:t>
    </dgm:pt>
    <dgm:pt modelId="{0127BB2A-931D-4639-94E1-0A97DFF6347E}">
      <dgm:prSet/>
      <dgm:spPr/>
      <dgm:t>
        <a:bodyPr/>
        <a:lstStyle/>
        <a:p>
          <a:r>
            <a:rPr lang="ru-RU" b="1"/>
            <a:t>Результат:</a:t>
          </a:r>
          <a:r>
            <a:rPr lang="ru-RU"/>
            <a:t> Была освобождена огромная территория, а немецкая группа армий «Центр» фактически перестала существовать.</a:t>
          </a:r>
          <a:endParaRPr lang="en-US"/>
        </a:p>
      </dgm:t>
    </dgm:pt>
    <dgm:pt modelId="{60CEA52C-BEC6-4A07-9320-3CCAEA85B93F}" type="parTrans" cxnId="{60A91E35-1A2F-433B-98A5-977EAA5128A3}">
      <dgm:prSet/>
      <dgm:spPr/>
      <dgm:t>
        <a:bodyPr/>
        <a:lstStyle/>
        <a:p>
          <a:endParaRPr lang="en-US"/>
        </a:p>
      </dgm:t>
    </dgm:pt>
    <dgm:pt modelId="{A141F5EC-DADC-483F-8A9F-F316EA061C99}" type="sibTrans" cxnId="{60A91E35-1A2F-433B-98A5-977EAA5128A3}">
      <dgm:prSet/>
      <dgm:spPr/>
      <dgm:t>
        <a:bodyPr/>
        <a:lstStyle/>
        <a:p>
          <a:endParaRPr lang="en-US"/>
        </a:p>
      </dgm:t>
    </dgm:pt>
    <dgm:pt modelId="{A99FE30D-204E-4D94-B78A-A8F7FCDE5F10}" type="pres">
      <dgm:prSet presAssocID="{9500FBC0-4014-4C1E-BD9D-979317D4485C}" presName="outerComposite" presStyleCnt="0">
        <dgm:presLayoutVars>
          <dgm:chMax val="5"/>
          <dgm:dir/>
          <dgm:resizeHandles val="exact"/>
        </dgm:presLayoutVars>
      </dgm:prSet>
      <dgm:spPr/>
    </dgm:pt>
    <dgm:pt modelId="{CF27FCCC-7EC6-485C-8A94-CEAFE73060F0}" type="pres">
      <dgm:prSet presAssocID="{9500FBC0-4014-4C1E-BD9D-979317D4485C}" presName="dummyMaxCanvas" presStyleCnt="0">
        <dgm:presLayoutVars/>
      </dgm:prSet>
      <dgm:spPr/>
    </dgm:pt>
    <dgm:pt modelId="{726C5B28-F893-4546-AF60-9FCC1FCB56F6}" type="pres">
      <dgm:prSet presAssocID="{9500FBC0-4014-4C1E-BD9D-979317D4485C}" presName="ThreeNodes_1" presStyleLbl="node1" presStyleIdx="0" presStyleCnt="3">
        <dgm:presLayoutVars>
          <dgm:bulletEnabled val="1"/>
        </dgm:presLayoutVars>
      </dgm:prSet>
      <dgm:spPr/>
    </dgm:pt>
    <dgm:pt modelId="{BA956330-7B04-4C3A-A67E-60B13B92781F}" type="pres">
      <dgm:prSet presAssocID="{9500FBC0-4014-4C1E-BD9D-979317D4485C}" presName="ThreeNodes_2" presStyleLbl="node1" presStyleIdx="1" presStyleCnt="3">
        <dgm:presLayoutVars>
          <dgm:bulletEnabled val="1"/>
        </dgm:presLayoutVars>
      </dgm:prSet>
      <dgm:spPr/>
    </dgm:pt>
    <dgm:pt modelId="{D47443F3-D88F-44AC-B9FA-7103215D8A21}" type="pres">
      <dgm:prSet presAssocID="{9500FBC0-4014-4C1E-BD9D-979317D4485C}" presName="ThreeNodes_3" presStyleLbl="node1" presStyleIdx="2" presStyleCnt="3">
        <dgm:presLayoutVars>
          <dgm:bulletEnabled val="1"/>
        </dgm:presLayoutVars>
      </dgm:prSet>
      <dgm:spPr/>
    </dgm:pt>
    <dgm:pt modelId="{F0837983-8CC1-4B60-84D3-4F81B65F84FF}" type="pres">
      <dgm:prSet presAssocID="{9500FBC0-4014-4C1E-BD9D-979317D4485C}" presName="ThreeConn_1-2" presStyleLbl="fgAccFollowNode1" presStyleIdx="0" presStyleCnt="2">
        <dgm:presLayoutVars>
          <dgm:bulletEnabled val="1"/>
        </dgm:presLayoutVars>
      </dgm:prSet>
      <dgm:spPr/>
    </dgm:pt>
    <dgm:pt modelId="{D2B3008D-659D-41F5-9970-95D268177C97}" type="pres">
      <dgm:prSet presAssocID="{9500FBC0-4014-4C1E-BD9D-979317D4485C}" presName="ThreeConn_2-3" presStyleLbl="fgAccFollowNode1" presStyleIdx="1" presStyleCnt="2">
        <dgm:presLayoutVars>
          <dgm:bulletEnabled val="1"/>
        </dgm:presLayoutVars>
      </dgm:prSet>
      <dgm:spPr/>
    </dgm:pt>
    <dgm:pt modelId="{E4E392BA-F502-48B6-BCAA-7329CBF9359E}" type="pres">
      <dgm:prSet presAssocID="{9500FBC0-4014-4C1E-BD9D-979317D4485C}" presName="ThreeNodes_1_text" presStyleLbl="node1" presStyleIdx="2" presStyleCnt="3">
        <dgm:presLayoutVars>
          <dgm:bulletEnabled val="1"/>
        </dgm:presLayoutVars>
      </dgm:prSet>
      <dgm:spPr/>
    </dgm:pt>
    <dgm:pt modelId="{91B6DFEA-47E6-4FAD-87FC-B6279A414E70}" type="pres">
      <dgm:prSet presAssocID="{9500FBC0-4014-4C1E-BD9D-979317D4485C}" presName="ThreeNodes_2_text" presStyleLbl="node1" presStyleIdx="2" presStyleCnt="3">
        <dgm:presLayoutVars>
          <dgm:bulletEnabled val="1"/>
        </dgm:presLayoutVars>
      </dgm:prSet>
      <dgm:spPr/>
    </dgm:pt>
    <dgm:pt modelId="{F550D0ED-8B33-4543-8202-73A8994F29D2}" type="pres">
      <dgm:prSet presAssocID="{9500FBC0-4014-4C1E-BD9D-979317D4485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40E3601-4BBB-443A-9BF4-21F08D0FF59B}" srcId="{9500FBC0-4014-4C1E-BD9D-979317D4485C}" destId="{148F2A0A-C619-4823-BE43-2EAF55B5C6BF}" srcOrd="1" destOrd="0" parTransId="{7459CD16-346D-4238-9457-F441CF477378}" sibTransId="{B95F9FE1-00E4-49AD-BB14-763E080FCDAD}"/>
    <dgm:cxn modelId="{44E5C611-5993-4C8B-A87A-91DC537EE080}" type="presOf" srcId="{0127BB2A-931D-4639-94E1-0A97DFF6347E}" destId="{F550D0ED-8B33-4543-8202-73A8994F29D2}" srcOrd="1" destOrd="0" presId="urn:microsoft.com/office/officeart/2005/8/layout/vProcess5"/>
    <dgm:cxn modelId="{60A91E35-1A2F-433B-98A5-977EAA5128A3}" srcId="{9500FBC0-4014-4C1E-BD9D-979317D4485C}" destId="{0127BB2A-931D-4639-94E1-0A97DFF6347E}" srcOrd="2" destOrd="0" parTransId="{60CEA52C-BEC6-4A07-9320-3CCAEA85B93F}" sibTransId="{A141F5EC-DADC-483F-8A9F-F316EA061C99}"/>
    <dgm:cxn modelId="{5E08FF3B-41BC-412B-BCEB-6C2AA202A40A}" type="presOf" srcId="{148F2A0A-C619-4823-BE43-2EAF55B5C6BF}" destId="{91B6DFEA-47E6-4FAD-87FC-B6279A414E70}" srcOrd="1" destOrd="0" presId="urn:microsoft.com/office/officeart/2005/8/layout/vProcess5"/>
    <dgm:cxn modelId="{E097F93E-2E20-47BD-BCCC-E599620DCAED}" type="presOf" srcId="{0127BB2A-931D-4639-94E1-0A97DFF6347E}" destId="{D47443F3-D88F-44AC-B9FA-7103215D8A21}" srcOrd="0" destOrd="0" presId="urn:microsoft.com/office/officeart/2005/8/layout/vProcess5"/>
    <dgm:cxn modelId="{C270664D-A729-4324-9768-14F015535453}" type="presOf" srcId="{107643A9-C90F-459B-8256-2848DE34F4D5}" destId="{E4E392BA-F502-48B6-BCAA-7329CBF9359E}" srcOrd="1" destOrd="0" presId="urn:microsoft.com/office/officeart/2005/8/layout/vProcess5"/>
    <dgm:cxn modelId="{4AE94B59-6220-4D5F-BB31-25A3253B95EB}" type="presOf" srcId="{B397CC93-7F69-4FBE-BE6A-4A32F3C169C9}" destId="{F0837983-8CC1-4B60-84D3-4F81B65F84FF}" srcOrd="0" destOrd="0" presId="urn:microsoft.com/office/officeart/2005/8/layout/vProcess5"/>
    <dgm:cxn modelId="{3F10D088-0CE8-4F5E-85EB-19E1759A0A34}" type="presOf" srcId="{148F2A0A-C619-4823-BE43-2EAF55B5C6BF}" destId="{BA956330-7B04-4C3A-A67E-60B13B92781F}" srcOrd="0" destOrd="0" presId="urn:microsoft.com/office/officeart/2005/8/layout/vProcess5"/>
    <dgm:cxn modelId="{9618BF9B-5019-4BF9-A1AA-500415B2DCB8}" type="presOf" srcId="{9500FBC0-4014-4C1E-BD9D-979317D4485C}" destId="{A99FE30D-204E-4D94-B78A-A8F7FCDE5F10}" srcOrd="0" destOrd="0" presId="urn:microsoft.com/office/officeart/2005/8/layout/vProcess5"/>
    <dgm:cxn modelId="{F7D830AB-F883-4CCD-84E0-905ABCBBB085}" type="presOf" srcId="{107643A9-C90F-459B-8256-2848DE34F4D5}" destId="{726C5B28-F893-4546-AF60-9FCC1FCB56F6}" srcOrd="0" destOrd="0" presId="urn:microsoft.com/office/officeart/2005/8/layout/vProcess5"/>
    <dgm:cxn modelId="{53AF37D2-5E20-4FE3-A570-7988A5550DC7}" srcId="{9500FBC0-4014-4C1E-BD9D-979317D4485C}" destId="{107643A9-C90F-459B-8256-2848DE34F4D5}" srcOrd="0" destOrd="0" parTransId="{60C9E34F-28C6-4367-9A1C-B17EC7011CBF}" sibTransId="{B397CC93-7F69-4FBE-BE6A-4A32F3C169C9}"/>
    <dgm:cxn modelId="{8F58E4D3-656F-4173-828E-8D8D59155C75}" type="presOf" srcId="{B95F9FE1-00E4-49AD-BB14-763E080FCDAD}" destId="{D2B3008D-659D-41F5-9970-95D268177C97}" srcOrd="0" destOrd="0" presId="urn:microsoft.com/office/officeart/2005/8/layout/vProcess5"/>
    <dgm:cxn modelId="{78094778-28E7-47B6-BE6C-31B54391F8D1}" type="presParOf" srcId="{A99FE30D-204E-4D94-B78A-A8F7FCDE5F10}" destId="{CF27FCCC-7EC6-485C-8A94-CEAFE73060F0}" srcOrd="0" destOrd="0" presId="urn:microsoft.com/office/officeart/2005/8/layout/vProcess5"/>
    <dgm:cxn modelId="{36210A6D-515D-495D-9DD0-1AA4EAEA7709}" type="presParOf" srcId="{A99FE30D-204E-4D94-B78A-A8F7FCDE5F10}" destId="{726C5B28-F893-4546-AF60-9FCC1FCB56F6}" srcOrd="1" destOrd="0" presId="urn:microsoft.com/office/officeart/2005/8/layout/vProcess5"/>
    <dgm:cxn modelId="{E9DC87F0-0B58-4DC0-8BBC-5FCD2B266C05}" type="presParOf" srcId="{A99FE30D-204E-4D94-B78A-A8F7FCDE5F10}" destId="{BA956330-7B04-4C3A-A67E-60B13B92781F}" srcOrd="2" destOrd="0" presId="urn:microsoft.com/office/officeart/2005/8/layout/vProcess5"/>
    <dgm:cxn modelId="{FAC6702F-1F23-485D-A2CE-553E77529E0D}" type="presParOf" srcId="{A99FE30D-204E-4D94-B78A-A8F7FCDE5F10}" destId="{D47443F3-D88F-44AC-B9FA-7103215D8A21}" srcOrd="3" destOrd="0" presId="urn:microsoft.com/office/officeart/2005/8/layout/vProcess5"/>
    <dgm:cxn modelId="{F9FD4EFC-B9EE-44EA-8A73-73830495C139}" type="presParOf" srcId="{A99FE30D-204E-4D94-B78A-A8F7FCDE5F10}" destId="{F0837983-8CC1-4B60-84D3-4F81B65F84FF}" srcOrd="4" destOrd="0" presId="urn:microsoft.com/office/officeart/2005/8/layout/vProcess5"/>
    <dgm:cxn modelId="{9DA3CC94-BB61-4BA3-8553-1DEA855F0C1C}" type="presParOf" srcId="{A99FE30D-204E-4D94-B78A-A8F7FCDE5F10}" destId="{D2B3008D-659D-41F5-9970-95D268177C97}" srcOrd="5" destOrd="0" presId="urn:microsoft.com/office/officeart/2005/8/layout/vProcess5"/>
    <dgm:cxn modelId="{1359F4EB-77F5-4064-841B-76404BC63B12}" type="presParOf" srcId="{A99FE30D-204E-4D94-B78A-A8F7FCDE5F10}" destId="{E4E392BA-F502-48B6-BCAA-7329CBF9359E}" srcOrd="6" destOrd="0" presId="urn:microsoft.com/office/officeart/2005/8/layout/vProcess5"/>
    <dgm:cxn modelId="{E76FE5B6-8E33-45F1-88D0-54EE7B66D7B2}" type="presParOf" srcId="{A99FE30D-204E-4D94-B78A-A8F7FCDE5F10}" destId="{91B6DFEA-47E6-4FAD-87FC-B6279A414E70}" srcOrd="7" destOrd="0" presId="urn:microsoft.com/office/officeart/2005/8/layout/vProcess5"/>
    <dgm:cxn modelId="{C4FAF3E1-7C57-44F6-BB99-393F3E27C4B2}" type="presParOf" srcId="{A99FE30D-204E-4D94-B78A-A8F7FCDE5F10}" destId="{F550D0ED-8B33-4543-8202-73A8994F29D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C5B28-F893-4546-AF60-9FCC1FCB56F6}">
      <dsp:nvSpPr>
        <dsp:cNvPr id="0" name=""/>
        <dsp:cNvSpPr/>
      </dsp:nvSpPr>
      <dsp:spPr>
        <a:xfrm>
          <a:off x="0" y="0"/>
          <a:ext cx="9008427" cy="11913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В 1944 году Баграмян командовал 1-м Прибалтийским фронтом. Его войска нанесли сокрушительный удар по нацистам в Белоруссии.</a:t>
          </a:r>
          <a:endParaRPr lang="en-US" sz="2200" kern="1200" dirty="0"/>
        </a:p>
      </dsp:txBody>
      <dsp:txXfrm>
        <a:off x="34893" y="34893"/>
        <a:ext cx="7722888" cy="1121544"/>
      </dsp:txXfrm>
    </dsp:sp>
    <dsp:sp modelId="{BA956330-7B04-4C3A-A67E-60B13B92781F}">
      <dsp:nvSpPr>
        <dsp:cNvPr id="0" name=""/>
        <dsp:cNvSpPr/>
      </dsp:nvSpPr>
      <dsp:spPr>
        <a:xfrm>
          <a:off x="794861" y="1389885"/>
          <a:ext cx="9008427" cy="11913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/>
            <a:t>Маневр:</a:t>
          </a:r>
          <a:r>
            <a:rPr lang="ru-RU" sz="2200" kern="1200"/>
            <a:t> Он провел наступление через непроходимые болота, чего немцы никак не ожидали.</a:t>
          </a:r>
          <a:endParaRPr lang="en-US" sz="2200" kern="1200"/>
        </a:p>
      </dsp:txBody>
      <dsp:txXfrm>
        <a:off x="829754" y="1424778"/>
        <a:ext cx="7369415" cy="1121544"/>
      </dsp:txXfrm>
    </dsp:sp>
    <dsp:sp modelId="{D47443F3-D88F-44AC-B9FA-7103215D8A21}">
      <dsp:nvSpPr>
        <dsp:cNvPr id="0" name=""/>
        <dsp:cNvSpPr/>
      </dsp:nvSpPr>
      <dsp:spPr>
        <a:xfrm>
          <a:off x="1589722" y="2779770"/>
          <a:ext cx="9008427" cy="11913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/>
            <a:t>Результат:</a:t>
          </a:r>
          <a:r>
            <a:rPr lang="ru-RU" sz="2200" kern="1200"/>
            <a:t> Была освобождена огромная территория, а немецкая группа армий «Центр» фактически перестала существовать.</a:t>
          </a:r>
          <a:endParaRPr lang="en-US" sz="2200" kern="1200"/>
        </a:p>
      </dsp:txBody>
      <dsp:txXfrm>
        <a:off x="1624615" y="2814663"/>
        <a:ext cx="7369415" cy="1121544"/>
      </dsp:txXfrm>
    </dsp:sp>
    <dsp:sp modelId="{F0837983-8CC1-4B60-84D3-4F81B65F84FF}">
      <dsp:nvSpPr>
        <dsp:cNvPr id="0" name=""/>
        <dsp:cNvSpPr/>
      </dsp:nvSpPr>
      <dsp:spPr>
        <a:xfrm>
          <a:off x="8234062" y="903425"/>
          <a:ext cx="774364" cy="77436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8408294" y="903425"/>
        <a:ext cx="425900" cy="582709"/>
      </dsp:txXfrm>
    </dsp:sp>
    <dsp:sp modelId="{D2B3008D-659D-41F5-9970-95D268177C97}">
      <dsp:nvSpPr>
        <dsp:cNvPr id="0" name=""/>
        <dsp:cNvSpPr/>
      </dsp:nvSpPr>
      <dsp:spPr>
        <a:xfrm>
          <a:off x="9028924" y="2285368"/>
          <a:ext cx="774364" cy="77436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9203156" y="2285368"/>
        <a:ext cx="425900" cy="582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328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863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290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2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66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5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2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97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8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5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7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510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62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6%D1%83%D0%BA%D0%BE%D0%B2,_%D0%93%D0%B5%D0%BE%D1%80%D0%B3%D0%B8%D0%B9_%D0%9A%D0%BE%D0%BD%D1%81%D1%82%D0%B0%D0%BD%D1%82%D0%B8%D0%BD%D0%BE%D0%B2%D0%B8%D1%87" TargetMode="External"/><Relationship Id="rId3" Type="http://schemas.openxmlformats.org/officeDocument/2006/relationships/hyperlink" Target="https://ru.wikipedia.org/wiki/%D0%9A%D0%B0%D0%B2%D0%BA%D0%B0%D0%B7" TargetMode="External"/><Relationship Id="rId7" Type="http://schemas.openxmlformats.org/officeDocument/2006/relationships/hyperlink" Target="https://ru.wikipedia.org/wiki/%D0%92%D0%BE%D0%B5%D0%BD%D0%BD%D1%8B%D0%B9_%D1%82%D1%80%D0%B8%D0%B1%D1%83%D0%BD%D0%B0%D0%BB_%D0%A1%D0%A1%D0%A1%D0%A0" TargetMode="External"/><Relationship Id="rId2" Type="http://schemas.openxmlformats.org/officeDocument/2006/relationships/hyperlink" Target="https://ru.wikipedia.org/wiki/%D0%A5%D0%B0%D1%80%D1%8C%D0%BA%D0%BE%D0%B2%D1%81%D0%BA%D0%B0%D1%8F_%D0%BE%D0%BF%D0%B5%D1%80%D0%B0%D1%86%D0%B8%D1%8F_(1942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5%D1%80%D1%83%D1%89%D1%91%D0%B2,_%D0%9D%D0%B8%D0%BA%D0%B8%D1%82%D0%B0_%D0%A1%D0%B5%D1%80%D0%B3%D0%B5%D0%B5%D0%B2%D0%B8%D1%87" TargetMode="External"/><Relationship Id="rId11" Type="http://schemas.openxmlformats.org/officeDocument/2006/relationships/image" Target="../media/image7.jpg"/><Relationship Id="rId5" Type="http://schemas.openxmlformats.org/officeDocument/2006/relationships/hyperlink" Target="https://ru.wikipedia.org/wiki/%D0%A2%D0%B8%D0%BC%D0%BE%D1%88%D0%B5%D0%BD%D0%BA%D0%BE,_%D0%A1%D0%B5%D0%BC%D1%91%D0%BD_%D0%9A%D0%BE%D0%BD%D1%81%D1%82%D0%B0%D0%BD%D1%82%D0%B8%D0%BD%D0%BE%D0%B2%D0%B8%D1%87" TargetMode="External"/><Relationship Id="rId10" Type="http://schemas.openxmlformats.org/officeDocument/2006/relationships/image" Target="../media/image2.svg"/><Relationship Id="rId4" Type="http://schemas.openxmlformats.org/officeDocument/2006/relationships/hyperlink" Target="https://ru.wikipedia.org/wiki/%D0%A1%D1%82%D0%B0%D0%BB%D0%B8%D0%BD%D0%B3%D1%80%D0%B0%D0%B4" TargetMode="Externa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A599224A-F219-4DF9-8183-F7C098A5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Белая структура">
            <a:extLst>
              <a:ext uri="{FF2B5EF4-FFF2-40B4-BE49-F238E27FC236}">
                <a16:creationId xmlns:a16="http://schemas.microsoft.com/office/drawing/2014/main" id="{2AE93BBF-F351-3D22-3072-C8A7C99F4E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2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Oval 10">
            <a:extLst>
              <a:ext uri="{FF2B5EF4-FFF2-40B4-BE49-F238E27FC236}">
                <a16:creationId xmlns:a16="http://schemas.microsoft.com/office/drawing/2014/main" id="{CC3B9006-4406-4E2F-8B42-6A968FCC8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993" y="1165193"/>
            <a:ext cx="4527613" cy="45276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8100000" algn="t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31F57-3ECE-94E9-98CF-4DEE79A77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626" y="1981199"/>
            <a:ext cx="4192348" cy="2006601"/>
          </a:xfrm>
        </p:spPr>
        <p:txBody>
          <a:bodyPr>
            <a:noAutofit/>
          </a:bodyPr>
          <a:lstStyle/>
          <a:p>
            <a:pPr algn="ctr"/>
            <a:r>
              <a:rPr lang="ru-RU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Христофорович Баграмян</a:t>
            </a:r>
            <a:endParaRPr lang="ru-RU" sz="3200" cap="none" spc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C00E0E-6B9D-D95A-E8E0-8510FC48D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4512" y="4262120"/>
            <a:ext cx="3231472" cy="90789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1897–1982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Изображение выглядит как одежда, военная форма, Человеческое лицо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A689600-B820-504E-3CB8-1FE29EDCB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16" y="984014"/>
            <a:ext cx="3463729" cy="48899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E861F8-498C-C0DD-2994-A11278527A54}"/>
              </a:ext>
            </a:extLst>
          </p:cNvPr>
          <p:cNvSpPr txBox="1"/>
          <p:nvPr/>
        </p:nvSpPr>
        <p:spPr>
          <a:xfrm>
            <a:off x="762000" y="5967126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Выполнила: </a:t>
            </a:r>
          </a:p>
          <a:p>
            <a:r>
              <a:rPr lang="ru-RU" sz="2400" dirty="0"/>
              <a:t>Фомичева Ульяна 5 «Г» школа №99</a:t>
            </a:r>
          </a:p>
        </p:txBody>
      </p:sp>
    </p:spTree>
    <p:extLst>
      <p:ext uri="{BB962C8B-B14F-4D97-AF65-F5344CB8AC3E}">
        <p14:creationId xmlns:p14="http://schemas.microsoft.com/office/powerpoint/2010/main" val="154260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AC35D-3A21-11FD-9D60-F68C2E9B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7" y="665389"/>
            <a:ext cx="6122856" cy="1507193"/>
          </a:xfrm>
        </p:spPr>
        <p:txBody>
          <a:bodyPr anchor="b">
            <a:normAutofit/>
          </a:bodyPr>
          <a:lstStyle/>
          <a:p>
            <a:r>
              <a:rPr lang="ru-RU" sz="3000" b="1" spc="0" dirty="0"/>
              <a:t>Иван (Ованес)Христофорович Баграмян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901576-BF60-520E-A018-2779BF324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5" y="2400301"/>
            <a:ext cx="5804681" cy="3733800"/>
          </a:xfrm>
        </p:spPr>
        <p:txBody>
          <a:bodyPr>
            <a:normAutofit/>
          </a:bodyPr>
          <a:lstStyle/>
          <a:p>
            <a:r>
              <a:rPr lang="ru-RU" b="1" dirty="0"/>
              <a:t>Статус : </a:t>
            </a:r>
            <a:r>
              <a:rPr lang="ru-RU" dirty="0"/>
              <a:t>Маршал Советского Союза, дважды Герой Советского Союза.</a:t>
            </a:r>
          </a:p>
          <a:p>
            <a:r>
              <a:rPr lang="ru-RU" b="1" dirty="0"/>
              <a:t>Главная роль: </a:t>
            </a:r>
            <a:r>
              <a:rPr lang="ru-RU" dirty="0"/>
              <a:t>Один из выдающихся </a:t>
            </a:r>
          </a:p>
          <a:p>
            <a:pPr marL="0" indent="0">
              <a:buNone/>
            </a:pPr>
            <a:r>
              <a:rPr lang="ru-RU" dirty="0"/>
              <a:t>полководцев Великой Отечественной войны, </a:t>
            </a:r>
          </a:p>
          <a:p>
            <a:pPr marL="0" indent="0">
              <a:buNone/>
            </a:pPr>
            <a:r>
              <a:rPr lang="ru-RU" dirty="0"/>
              <a:t>мастер нестандартных решений.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784CEF-F6B1-4D62-86B3-F2A7C4EFB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898835" y="2400301"/>
            <a:ext cx="3293165" cy="4457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8613106" y="2199165"/>
            <a:ext cx="5418842" cy="1713240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Человеческое лицо, человек, картина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4188A36-EB4A-E54E-6DA6-7F73C6760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1" r="18471"/>
          <a:stretch>
            <a:fillRect/>
          </a:stretch>
        </p:blipFill>
        <p:spPr>
          <a:xfrm>
            <a:off x="7607343" y="907476"/>
            <a:ext cx="3784558" cy="50278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>
            <a:outerShdw dist="165100" dir="2700000" algn="tl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3667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28492A-DDDF-4C12-AE60-3EA02D8D2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063DF58-06E6-4ED6-947D-1490C2F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E80C1-EFD9-0ED2-DE21-E4E3AD361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r>
              <a:rPr lang="ru-RU" b="1" spc="0">
                <a:solidFill>
                  <a:srgbClr val="000000"/>
                </a:solidFill>
              </a:rPr>
              <a:t>Путь к мундиру (Ранние годы)</a:t>
            </a:r>
            <a:endParaRPr lang="ru-RU" spc="0">
              <a:solidFill>
                <a:srgbClr val="0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A4A0F9-1D7A-5685-A0C7-2AFE0EC3D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3377" y="2507411"/>
            <a:ext cx="7952282" cy="3680887"/>
          </a:xfrm>
        </p:spPr>
        <p:txBody>
          <a:bodyPr>
            <a:normAutofit/>
          </a:bodyPr>
          <a:lstStyle/>
          <a:p>
            <a:r>
              <a:rPr lang="ru-RU" dirty="0"/>
              <a:t>Родился в бедной армянской семье в селе </a:t>
            </a:r>
            <a:r>
              <a:rPr lang="ru-RU" dirty="0" err="1"/>
              <a:t>Чардахлы</a:t>
            </a:r>
            <a:r>
              <a:rPr lang="ru-RU" dirty="0"/>
              <a:t> (ныне Азербайджан).</a:t>
            </a:r>
          </a:p>
          <a:p>
            <a:r>
              <a:rPr lang="ru-RU" dirty="0"/>
              <a:t>Начинал как рабочий на железной дороге, но Первая мировая война изменила всё: он ушел добровольцем на фронт.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Интересный факт:</a:t>
            </a:r>
            <a:r>
              <a:rPr lang="ru-RU" dirty="0"/>
              <a:t> Баграмян обладал феноменальной памятью — он мог помнить детали местности, которые видел лишь мельком на карте.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44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DC024122-C80E-4076-B618-426FF222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D458E-AC6F-19FB-25FC-F25B405A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2" y="773723"/>
            <a:ext cx="9791698" cy="1397004"/>
          </a:xfrm>
        </p:spPr>
        <p:txBody>
          <a:bodyPr anchor="b">
            <a:normAutofit/>
          </a:bodyPr>
          <a:lstStyle/>
          <a:p>
            <a:r>
              <a:rPr lang="ru-RU" b="1" spc="0" dirty="0"/>
              <a:t>Начало войны и первые испытания</a:t>
            </a:r>
            <a:endParaRPr lang="ru-RU" spc="0"/>
          </a:p>
        </p:txBody>
      </p:sp>
      <p:grpSp>
        <p:nvGrpSpPr>
          <p:cNvPr id="28" name="Group 20">
            <a:extLst>
              <a:ext uri="{FF2B5EF4-FFF2-40B4-BE49-F238E27FC236}">
                <a16:creationId xmlns:a16="http://schemas.microsoft.com/office/drawing/2014/main" id="{829DAB2C-3574-4B22-939F-BB6C5D263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81000" cy="3664635"/>
            <a:chOff x="5006254" y="-1431285"/>
            <a:chExt cx="581000" cy="366463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6BD37F6-BAB4-4BBF-B3E2-4395EAB8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61025" y="-788944"/>
              <a:ext cx="526229" cy="3022294"/>
            </a:xfrm>
            <a:prstGeom prst="rect">
              <a:avLst/>
            </a:pr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B9809A8D-5A7C-4A05-9F64-844C66FAB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06254" y="-143128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FDAA9B-F27A-D1A9-026F-5E5AB6E78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3" y="2411060"/>
            <a:ext cx="4795574" cy="37566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/>
              <a:t>В 1941 году Баграмян встретил войну на Юго-Западном фронте.</a:t>
            </a:r>
          </a:p>
          <a:p>
            <a:pPr>
              <a:lnSpc>
                <a:spcPct val="120000"/>
              </a:lnSpc>
            </a:pPr>
            <a:r>
              <a:rPr lang="ru-RU"/>
              <a:t>В тяжелейших условиях Киевской оборонительной операции он смог вывести из окружения колонну в 20 тысяч человек.</a:t>
            </a:r>
          </a:p>
          <a:p>
            <a:pPr>
              <a:lnSpc>
                <a:spcPct val="120000"/>
              </a:lnSpc>
            </a:pPr>
            <a:r>
              <a:rPr lang="ru-RU"/>
              <a:t>Он доказал, что даже в отступлении можно сохранять холодную голову и спасать жизни солдат.</a:t>
            </a:r>
          </a:p>
          <a:p>
            <a:pPr marL="0" indent="0">
              <a:lnSpc>
                <a:spcPct val="120000"/>
              </a:lnSpc>
              <a:buNone/>
            </a:pPr>
            <a:endParaRPr lang="ru-RU"/>
          </a:p>
        </p:txBody>
      </p:sp>
      <p:pic>
        <p:nvPicPr>
          <p:cNvPr id="5" name="Рисунок 4" descr="Изображение выглядит как одежда, человек, Человеческое лицо, сте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3CBCB57-1E66-ACAD-3C1F-95B49AABF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90" y="3044927"/>
            <a:ext cx="4087334" cy="271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3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22D577B-9018-47AD-8C60-A09FB788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7504C-CE25-1FF2-AEB7-8459167D0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707098"/>
            <a:ext cx="5295900" cy="1459159"/>
          </a:xfrm>
        </p:spPr>
        <p:txBody>
          <a:bodyPr anchor="b">
            <a:normAutofit/>
          </a:bodyPr>
          <a:lstStyle/>
          <a:p>
            <a:r>
              <a:rPr lang="ru-RU" b="1" spc="0" dirty="0"/>
              <a:t>1942—1943 годы</a:t>
            </a:r>
            <a:endParaRPr lang="ru-RU" spc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E2E558-1756-4EDF-A961-1F0E5C5B1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1B12D0-BBBC-4F4B-DFE4-0896FDA4A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1" y="2400021"/>
            <a:ext cx="4979598" cy="375088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/>
              <a:t>Весной 1942 года как начальник штаба Юго-Западного направления Баграмян был одним из основных разработчиков </a:t>
            </a:r>
            <a:r>
              <a:rPr lang="ru-RU" sz="1400">
                <a:hlinkClick r:id="rId2" tooltip="Харьковская операция (1942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Харьковской наступательной операции</a:t>
            </a:r>
            <a:r>
              <a:rPr lang="ru-RU" sz="1400"/>
              <a:t>, завершившейся катастрофой.</a:t>
            </a:r>
          </a:p>
          <a:p>
            <a:pPr>
              <a:lnSpc>
                <a:spcPct val="120000"/>
              </a:lnSpc>
            </a:pPr>
            <a:r>
              <a:rPr lang="ru-RU" sz="1400"/>
              <a:t>В результате этой катастрофы противник получил возможность прорваться на </a:t>
            </a:r>
            <a:r>
              <a:rPr lang="ru-RU" sz="1400">
                <a:hlinkClick r:id="rId3" tooltip="Кавка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Кавказ</a:t>
            </a:r>
            <a:r>
              <a:rPr lang="ru-RU" sz="1400"/>
              <a:t> и к </a:t>
            </a:r>
            <a:r>
              <a:rPr lang="ru-RU" sz="1400">
                <a:hlinkClick r:id="rId4" tooltip="Сталингра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Сталинграду</a:t>
            </a:r>
            <a:r>
              <a:rPr lang="ru-RU" sz="1400"/>
              <a:t>.</a:t>
            </a:r>
          </a:p>
          <a:p>
            <a:pPr>
              <a:lnSpc>
                <a:spcPct val="120000"/>
              </a:lnSpc>
            </a:pPr>
            <a:r>
              <a:rPr lang="ru-RU" sz="1400"/>
              <a:t>Несмотря на то, что все решения в ходе боевых действий принимали </a:t>
            </a:r>
            <a:r>
              <a:rPr lang="ru-RU" sz="1400">
                <a:hlinkClick r:id="rId5" tooltip="Тимошенко, Семён Константинови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Тимошенко</a:t>
            </a:r>
            <a:r>
              <a:rPr lang="ru-RU" sz="1400"/>
              <a:t> и </a:t>
            </a:r>
            <a:r>
              <a:rPr lang="ru-RU" sz="1400">
                <a:hlinkClick r:id="rId6" tooltip="Хрущёв, Никита Сергееви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Хрущёв</a:t>
            </a:r>
            <a:r>
              <a:rPr lang="ru-RU" sz="1400"/>
              <a:t>, Сталин назвал Баграмяна главным виновником поражения.</a:t>
            </a:r>
          </a:p>
          <a:p>
            <a:pPr>
              <a:lnSpc>
                <a:spcPct val="120000"/>
              </a:lnSpc>
            </a:pPr>
            <a:r>
              <a:rPr lang="ru-RU" sz="1400"/>
              <a:t>От суда </a:t>
            </a:r>
            <a:r>
              <a:rPr lang="ru-RU" sz="1400">
                <a:hlinkClick r:id="rId7" tooltip="Военный трибунал ССС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военного трибунала</a:t>
            </a:r>
            <a:r>
              <a:rPr lang="ru-RU" sz="1400"/>
              <a:t> его спас </a:t>
            </a:r>
            <a:r>
              <a:rPr lang="ru-RU" sz="1400">
                <a:hlinkClick r:id="rId8" tooltip="Жуков, Георгий Константинович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Г. К. Жуков</a:t>
            </a:r>
            <a:r>
              <a:rPr lang="ru-RU" sz="1400"/>
              <a:t>, заявивший Сталину, что вина за провал Харьковской операции лежит отчасти на Ставке и Генеральном штабе.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01B466-517B-4B8B-A80A-FD0ECAECF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248792" y="3886200"/>
            <a:ext cx="949990" cy="2971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42EF36-E4B3-4B8C-A6B8-4C12B704C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9823615" y="2413875"/>
            <a:ext cx="2289284" cy="3815228"/>
          </a:xfrm>
          <a:prstGeom prst="rect">
            <a:avLst/>
          </a:prstGeom>
          <a:blipFill dpi="0"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Человеческое лицо, дерево, человек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47AB7F2-762A-AB14-E04D-2B7A30F4E3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0" r="20001" b="2"/>
          <a:stretch>
            <a:fillRect/>
          </a:stretch>
        </p:blipFill>
        <p:spPr>
          <a:xfrm>
            <a:off x="6868453" y="926416"/>
            <a:ext cx="4712383" cy="4712383"/>
          </a:xfrm>
          <a:custGeom>
            <a:avLst/>
            <a:gdLst/>
            <a:ahLst/>
            <a:cxnLst/>
            <a:rect l="l" t="t" r="r" b="b"/>
            <a:pathLst>
              <a:path w="4487466" h="4487466">
                <a:moveTo>
                  <a:pt x="2243733" y="0"/>
                </a:moveTo>
                <a:cubicBezTo>
                  <a:pt x="3482913" y="0"/>
                  <a:pt x="4487466" y="1004553"/>
                  <a:pt x="4487466" y="2243733"/>
                </a:cubicBezTo>
                <a:cubicBezTo>
                  <a:pt x="4487466" y="3482913"/>
                  <a:pt x="3482913" y="4487466"/>
                  <a:pt x="2243733" y="4487466"/>
                </a:cubicBezTo>
                <a:cubicBezTo>
                  <a:pt x="1004553" y="4487466"/>
                  <a:pt x="0" y="3482913"/>
                  <a:pt x="0" y="2243733"/>
                </a:cubicBezTo>
                <a:cubicBezTo>
                  <a:pt x="0" y="1004553"/>
                  <a:pt x="1004553" y="0"/>
                  <a:pt x="224373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7624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28492A-DDDF-4C12-AE60-3EA02D8D2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63DF58-06E6-4ED6-947D-1490C2F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404030" y="-5378272"/>
            <a:ext cx="1409700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975F1-23F4-8812-7A63-3230BFF9B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750" y="517186"/>
            <a:ext cx="10282725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270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r>
              <a:rPr lang="ru-RU" b="1" spc="0">
                <a:solidFill>
                  <a:srgbClr val="000000"/>
                </a:solidFill>
              </a:rPr>
              <a:t>Звездный час — Операция «Багратион»</a:t>
            </a:r>
            <a:endParaRPr lang="ru-RU" spc="0">
              <a:solidFill>
                <a:srgbClr val="000000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F8A379F-1D08-EFDF-C218-A6235CAEB2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330399"/>
              </p:ext>
            </p:extLst>
          </p:nvPr>
        </p:nvGraphicFramePr>
        <p:xfrm>
          <a:off x="808038" y="2369713"/>
          <a:ext cx="10598150" cy="3971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9640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2AFA5F-EB7F-4280-BAAD-A7641CA3F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6EC9A-5783-E05A-8F22-42610A3D4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699591"/>
            <a:ext cx="7638168" cy="1470404"/>
          </a:xfrm>
        </p:spPr>
        <p:txBody>
          <a:bodyPr anchor="b">
            <a:normAutofit/>
          </a:bodyPr>
          <a:lstStyle/>
          <a:p>
            <a:r>
              <a:rPr lang="ru-RU" b="1" spc="0" dirty="0"/>
              <a:t>«Солдатский маршал»</a:t>
            </a:r>
            <a:endParaRPr lang="ru-RU" spc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900878-563B-95A4-154D-B1DA97DC0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476499"/>
            <a:ext cx="7638168" cy="3614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Баграмяна любили в войсках за:</a:t>
            </a:r>
          </a:p>
          <a:p>
            <a:r>
              <a:rPr lang="ru-RU" b="1" dirty="0"/>
              <a:t>Заботу о людях:</a:t>
            </a:r>
            <a:r>
              <a:rPr lang="ru-RU" dirty="0"/>
              <a:t> Он всегда старался минимизировать потери.</a:t>
            </a:r>
          </a:p>
          <a:p>
            <a:r>
              <a:rPr lang="ru-RU" b="1" dirty="0"/>
              <a:t>Скромность:</a:t>
            </a:r>
            <a:r>
              <a:rPr lang="ru-RU" dirty="0"/>
              <a:t> Несмотря на высокие звания, оставался доступным и спокойным.</a:t>
            </a:r>
          </a:p>
          <a:p>
            <a:r>
              <a:rPr lang="ru-RU" b="1" dirty="0"/>
              <a:t>Талант стратега:</a:t>
            </a:r>
            <a:r>
              <a:rPr lang="ru-RU" dirty="0"/>
              <a:t> Его называли мастером прорыва. Именно его войска первыми вышли к Балтийскому морю, отрезав крупную группировку врага.</a:t>
            </a:r>
          </a:p>
          <a:p>
            <a:endParaRPr lang="ru-RU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784CEF-F6B1-4D62-86B3-F2A7C4EFB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248316" y="2749419"/>
            <a:ext cx="949990" cy="41147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8740216" y="2930143"/>
            <a:ext cx="5214382" cy="1269732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1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952E9-4C17-8530-247F-ADC80363F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7" y="665389"/>
            <a:ext cx="6122856" cy="1507193"/>
          </a:xfrm>
        </p:spPr>
        <p:txBody>
          <a:bodyPr anchor="b">
            <a:normAutofit/>
          </a:bodyPr>
          <a:lstStyle/>
          <a:p>
            <a:r>
              <a:rPr lang="ru-RU" b="1" spc="0" dirty="0"/>
              <a:t>Послевоенное наследие</a:t>
            </a:r>
            <a:endParaRPr lang="ru-RU" spc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ED668A-1EA7-0F05-E4AE-1EDE55D80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5" y="2400301"/>
            <a:ext cx="5804681" cy="3733800"/>
          </a:xfrm>
        </p:spPr>
        <p:txBody>
          <a:bodyPr>
            <a:normAutofit/>
          </a:bodyPr>
          <a:lstStyle/>
          <a:p>
            <a:r>
              <a:rPr lang="ru-RU" dirty="0"/>
              <a:t>После войны Баграмян занимал высокие посты в Министерстве обороны СССР.</a:t>
            </a:r>
          </a:p>
          <a:p>
            <a:r>
              <a:rPr lang="ru-RU" dirty="0"/>
              <a:t>Написал несколько томов мемуаров («Так шли мы к победе»), которые до сих пор изучают военные историки.</a:t>
            </a:r>
          </a:p>
          <a:p>
            <a:r>
              <a:rPr lang="ru-RU" dirty="0"/>
              <a:t>Ушел из жизни в 1982 году, последним из маршалов, командовавших фронтами в Великой Отечественной.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784CEF-F6B1-4D62-86B3-F2A7C4EFB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898835" y="2400301"/>
            <a:ext cx="3293165" cy="4457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8613106" y="2199165"/>
            <a:ext cx="5418842" cy="1713240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на открытом воздухе, статуя, мемориал, памятн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17D9973-78C1-1260-38BB-2E31996E2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347"/>
          <a:stretch>
            <a:fillRect/>
          </a:stretch>
        </p:blipFill>
        <p:spPr>
          <a:xfrm>
            <a:off x="7607343" y="907476"/>
            <a:ext cx="3784558" cy="50278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>
            <a:outerShdw dist="165100" dir="2700000" algn="tl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48377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FE791-D831-3F81-C333-FF870D4CB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937202"/>
          </a:xfrm>
        </p:spPr>
        <p:txBody>
          <a:bodyPr/>
          <a:lstStyle/>
          <a:p>
            <a:r>
              <a:rPr lang="ru-RU" b="1" spc="0" dirty="0"/>
              <a:t>Наследие</a:t>
            </a:r>
            <a:r>
              <a:rPr lang="ru-RU" b="1" dirty="0"/>
              <a:t> Ивана Баграмяна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1BF42B-BC6F-90E9-797B-235D415F8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1" y="1672936"/>
            <a:ext cx="10357666" cy="41148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завершение хочется сказать, что история Ивана Христофоровича Баграмяна — это не просто список битв, дат и наград. Это история о том, как обычный парень из маленького села, работавший на железной дороге, стал одним из главных </a:t>
            </a:r>
            <a:r>
              <a:rPr lang="ru-RU" b="1" dirty="0"/>
              <a:t>архитекторов Великой Победы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sz="2600" i="1" dirty="0"/>
              <a:t>Почему мы помним его сегодня?</a:t>
            </a:r>
          </a:p>
          <a:p>
            <a:pPr marL="0" indent="0">
              <a:buNone/>
            </a:pPr>
            <a:r>
              <a:rPr lang="ru-RU" b="1" dirty="0"/>
              <a:t>Сила интеллекта:</a:t>
            </a:r>
            <a:r>
              <a:rPr lang="ru-RU" dirty="0"/>
              <a:t> Он доказал, что на войне побеждает тот, кто умеет думать нестандартно и просчитывать шаги наперед.</a:t>
            </a:r>
          </a:p>
          <a:p>
            <a:pPr marL="0" indent="0">
              <a:buNone/>
            </a:pPr>
            <a:r>
              <a:rPr lang="ru-RU" b="1" dirty="0"/>
              <a:t>Человечность:</a:t>
            </a:r>
            <a:r>
              <a:rPr lang="ru-RU" dirty="0"/>
              <a:t> В эпоху жестоких сражений он заслужил прозвище «солдатский маршал», потому что всегда старался беречь жизни своих бойцов.</a:t>
            </a:r>
          </a:p>
          <a:p>
            <a:pPr marL="0" indent="0">
              <a:buNone/>
            </a:pPr>
            <a:r>
              <a:rPr lang="ru-RU" b="1" dirty="0"/>
              <a:t>Верность долгу:</a:t>
            </a:r>
            <a:r>
              <a:rPr lang="ru-RU" dirty="0"/>
              <a:t> Пройдя через самые тяжелые поражения 1941 года, он не сломался и довел свои войска до берегов Балтики и стен Кенигсберга.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692194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69839BBA-F383-4FFD-B56A-E36ACE43E09D}" vid="{060D2740-A69C-444A-B833-E03D333ADD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529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Avenir Next LT Pro Light</vt:lpstr>
      <vt:lpstr>Times New Roman</vt:lpstr>
      <vt:lpstr>VeniceBeachVTI</vt:lpstr>
      <vt:lpstr>Иван Христофорович Баграмян</vt:lpstr>
      <vt:lpstr>Иван (Ованес)Христофорович Баграмян</vt:lpstr>
      <vt:lpstr>Путь к мундиру (Ранние годы)</vt:lpstr>
      <vt:lpstr>Начало войны и первые испытания</vt:lpstr>
      <vt:lpstr>1942—1943 годы</vt:lpstr>
      <vt:lpstr>Звездный час — Операция «Багратион»</vt:lpstr>
      <vt:lpstr>«Солдатский маршал»</vt:lpstr>
      <vt:lpstr>Послевоенное наследие</vt:lpstr>
      <vt:lpstr>Наследие Ивана Баграмяна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Фомичев Алексей</dc:creator>
  <cp:lastModifiedBy>Фомичев Алексей</cp:lastModifiedBy>
  <cp:revision>14</cp:revision>
  <dcterms:created xsi:type="dcterms:W3CDTF">2026-02-18T11:45:05Z</dcterms:created>
  <dcterms:modified xsi:type="dcterms:W3CDTF">2026-02-18T12:29:15Z</dcterms:modified>
</cp:coreProperties>
</file>