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3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1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2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6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8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7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1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2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7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B63B-91E7-4868-9A0E-9FACF3AB959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E01B-62D8-4327-A54B-C3F070561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453" y="1193688"/>
            <a:ext cx="9144000" cy="47692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Презентация на тему:</a:t>
            </a:r>
            <a:endParaRPr lang="ru-RU" sz="40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6000" b="1" i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«Блокада Ленинграда. </a:t>
            </a:r>
          </a:p>
          <a:p>
            <a:r>
              <a:rPr lang="ru-RU" sz="6000" b="1" i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Блокадный хлеб»</a:t>
            </a:r>
          </a:p>
          <a:p>
            <a:endParaRPr lang="ru-RU" sz="28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Автор: Фирсов Артемий Алексеевич</a:t>
            </a:r>
          </a:p>
          <a:p>
            <a:r>
              <a:rPr lang="ru-RU" sz="2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Ученик 5 «Б» класса МБОУ школы №99</a:t>
            </a:r>
          </a:p>
          <a:p>
            <a:r>
              <a:rPr lang="ru-RU" sz="2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 Ростов-на-Дону 2026 г.</a:t>
            </a:r>
            <a:endParaRPr lang="ru-RU" sz="28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9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292" y="879376"/>
            <a:ext cx="6019800" cy="132343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Блокада Ленинграда началась 8 сентября 1941 года, когда немецкие войска захватили Шлиссельбург и прервали сухопутное сообщение с городом.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Осада </a:t>
            </a:r>
            <a:r>
              <a:rPr lang="ru-RU" sz="2000" b="1" dirty="0"/>
              <a:t>длилась 872 дня до 27 января 1944 года.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07" y="2361168"/>
            <a:ext cx="5734085" cy="3604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2800" y="879376"/>
            <a:ext cx="3975100" cy="224676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 время блокады </a:t>
            </a:r>
            <a:r>
              <a:rPr lang="ru-RU" sz="2000" b="1" dirty="0"/>
              <a:t>фашисты сбросили на Ленинград 150 тысяч тяжелых артиллерийских снарядов и свыше 107 тысяч зажигательных и фугасных бомб. Они разрушили 3 тысячи зданий, а повредили больше 7 тысяч.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3327400"/>
            <a:ext cx="3708400" cy="28623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Блокада Ленинграда, по разным оценкам, унесла жизни от 600 тысяч до 1,5 миллиона жителей города. От фашистских бомбежек погибли лишь 3% людей, остальные 97% -  от голода: ежедневно от истощения умирали около 4 тысяч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5022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200" y="863600"/>
            <a:ext cx="10033000" cy="64633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8 сентября 1941 года, половина шестого </a:t>
            </a:r>
            <a:r>
              <a:rPr lang="ru-RU" b="1" dirty="0" smtClean="0"/>
              <a:t>вечера. </a:t>
            </a:r>
            <a:r>
              <a:rPr lang="ru-RU" b="1" dirty="0"/>
              <a:t>На город обрушивается град из 6 тысяч зажигательных бомб. Моментально вспыхивают почти 200 пожаров. Горят и Бадаевские склады.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200" y="1841500"/>
            <a:ext cx="3721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Огонь на Бадаевских</a:t>
            </a:r>
          </a:p>
          <a:p>
            <a:r>
              <a:rPr lang="ru-RU" b="1" dirty="0" smtClean="0"/>
              <a:t> складах уничтожил: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    3 000 тонн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муки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2 500 </a:t>
            </a:r>
            <a:r>
              <a:rPr lang="ru-RU" b="1" dirty="0"/>
              <a:t>тонн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сахара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9300" y="5130800"/>
            <a:ext cx="8496300" cy="92333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осле </a:t>
            </a:r>
            <a:r>
              <a:rPr lang="ru-RU" b="1" dirty="0"/>
              <a:t>того, как сгорели Бадаевские </a:t>
            </a:r>
            <a:r>
              <a:rPr lang="ru-RU" b="1" dirty="0" smtClean="0"/>
              <a:t>склады </a:t>
            </a:r>
            <a:r>
              <a:rPr lang="ru-RU" b="1" dirty="0"/>
              <a:t>– в городе оставалось хлебного зерна и муки на 35 суток, крупы и макарон на 30 суток, мяса и мясопродуктов на 33 суток, жиров на 45 суток, сахара и кондитерских изделий на 60 суток.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2551389"/>
            <a:ext cx="1251590" cy="11655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651" y="3436094"/>
            <a:ext cx="1189405" cy="1026541"/>
          </a:xfrm>
          <a:prstGeom prst="rect">
            <a:avLst/>
          </a:prstGeom>
        </p:spPr>
      </p:pic>
      <p:pic>
        <p:nvPicPr>
          <p:cNvPr id="1026" name="Picture 2" descr="https://78.mchs.gov.ru/uploads/resize_cache/news/2021-09-08/80-let-nazad-nachalas-blokada-leningrada-podvigu-ogneborcev-osazhdennogo-goroda-posvyashchaetsya_16310912481623584222__2000x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17" y="1625600"/>
            <a:ext cx="6721683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999" y="889000"/>
            <a:ext cx="4254500" cy="120032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Холод и голод наступали. Хлебную суточную норму снижали пять раз. Минимальную норму 125 граммов хлеба ввели 20 ноября 1941 г.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9" y="2178229"/>
            <a:ext cx="4356101" cy="3889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4867609"/>
            <a:ext cx="4203700" cy="120032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Хлебные карточки ввели в Ленинграде еще до блокады, почти сразу после начала Великой Отечественной войны — 18 июля 1941 г.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08268"/>
            <a:ext cx="4910442" cy="41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1100" y="802580"/>
            <a:ext cx="4775200" cy="532453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течение всей блокады рецептура хлеба менялась в зависимости от того, какие ингредиенты </a:t>
            </a:r>
            <a:r>
              <a:rPr lang="ru-RU" sz="2000" b="1" dirty="0" smtClean="0"/>
              <a:t>были </a:t>
            </a:r>
            <a:r>
              <a:rPr lang="ru-RU" sz="2000" b="1" dirty="0"/>
              <a:t>в наличии. </a:t>
            </a:r>
            <a:r>
              <a:rPr lang="ru-RU" sz="2000" b="1" dirty="0" smtClean="0"/>
              <a:t>Всего было использовано около </a:t>
            </a:r>
            <a:r>
              <a:rPr lang="ru-RU" sz="2000" b="1" dirty="0"/>
              <a:t>10 рецептов.</a:t>
            </a:r>
          </a:p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 </a:t>
            </a:r>
            <a:r>
              <a:rPr lang="ru-RU" sz="2000" b="1" dirty="0"/>
              <a:t>хлеб </a:t>
            </a:r>
            <a:r>
              <a:rPr lang="ru-RU" sz="2000" b="1" dirty="0" smtClean="0"/>
              <a:t>добавляли отруби</a:t>
            </a:r>
            <a:r>
              <a:rPr lang="ru-RU" sz="2000" b="1" dirty="0"/>
              <a:t>, различные виды </a:t>
            </a:r>
            <a:r>
              <a:rPr lang="ru-RU" sz="2000" b="1" dirty="0" smtClean="0"/>
              <a:t>жмыха, прогорклую муку, предназначавшуюся </a:t>
            </a:r>
            <a:r>
              <a:rPr lang="ru-RU" sz="2000" b="1" dirty="0"/>
              <a:t>для животных.</a:t>
            </a:r>
          </a:p>
          <a:p>
            <a:pPr algn="ctr"/>
            <a:r>
              <a:rPr lang="ru-RU" sz="2000" b="1" dirty="0"/>
              <a:t>Т</a:t>
            </a:r>
            <a:r>
              <a:rPr lang="ru-RU" sz="2000" b="1" dirty="0" smtClean="0"/>
              <a:t>есто делали </a:t>
            </a:r>
            <a:r>
              <a:rPr lang="ru-RU" sz="2000" b="1" dirty="0"/>
              <a:t>из целлюлозы, хлопкового жмыха, мучной сметки. В Ленинграде распорядились найти все использованные мешки из-под кукурузной, ржаной и другой муки. Мешки </a:t>
            </a:r>
            <a:r>
              <a:rPr lang="ru-RU" sz="2000" b="1" dirty="0" smtClean="0"/>
              <a:t>вытряхивали</a:t>
            </a:r>
            <a:r>
              <a:rPr lang="ru-RU" sz="2000" b="1" dirty="0"/>
              <a:t>, а полученные </a:t>
            </a:r>
            <a:r>
              <a:rPr lang="ru-RU" sz="2000" b="1" dirty="0" smtClean="0"/>
              <a:t>остатки </a:t>
            </a:r>
            <a:r>
              <a:rPr lang="ru-RU" sz="2000" b="1" dirty="0"/>
              <a:t>называли «вытряской</a:t>
            </a:r>
            <a:r>
              <a:rPr lang="ru-RU" sz="2000" b="1" dirty="0" smtClean="0"/>
              <a:t>», которую добавляли </a:t>
            </a:r>
            <a:r>
              <a:rPr lang="ru-RU" sz="2000" b="1" dirty="0"/>
              <a:t>в тесто. Туда же шли даже берёзовые почки и кора хвойных деревьев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4100" y="802580"/>
            <a:ext cx="4953000" cy="523220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ОДИН ИЗ РЕЦЕПТОВ ХЛЕБА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46" y="1536700"/>
            <a:ext cx="4770554" cy="39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1400" y="977900"/>
            <a:ext cx="5232400" cy="5509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блокаду в городе работало в разные периоды от шести до 13 хлебозаводов. Хлебопеки трудились круглосуточно, а потому имели пропуска на передвижение по городу в комендантский час</a:t>
            </a:r>
            <a:r>
              <a:rPr lang="ru-RU" sz="2000" b="1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646766"/>
            <a:ext cx="4737100" cy="3724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5800" y="977900"/>
            <a:ext cx="3860800" cy="501675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Хлебозаводы </a:t>
            </a:r>
            <a:r>
              <a:rPr lang="ru-RU" sz="2000" b="1" dirty="0"/>
              <a:t>обстреливали, но многие работники не уходили в бомбоубежища, а оставались рядом с </a:t>
            </a:r>
            <a:r>
              <a:rPr lang="ru-RU" sz="2000" b="1" dirty="0" smtClean="0"/>
              <a:t>тестом. Бывало</a:t>
            </a:r>
            <a:r>
              <a:rPr lang="ru-RU" sz="2000" b="1" dirty="0"/>
              <a:t>, осколки пробивали тестомесильные машины, и до окончания воздушной тревоги и прихода рабочих, которые могли бы залатать отверстие, хлебопеки затыкали его собственным телом: ни грамма теста не должно было вылиться на пол и пропасть. Известны случаи, что на заводах – в окружении теста и хлеба – умирали от голода.</a:t>
            </a:r>
          </a:p>
        </p:txBody>
      </p:sp>
    </p:spTree>
    <p:extLst>
      <p:ext uri="{BB962C8B-B14F-4D97-AF65-F5344CB8AC3E}">
        <p14:creationId xmlns:p14="http://schemas.microsoft.com/office/powerpoint/2010/main" val="41771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5698" y="826446"/>
            <a:ext cx="4356101" cy="147732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Хлеб не доставляли в город. В блокадный Ленинград везли зерно и муку. С сентября 1941 г. Самолетами по «Воздушному мосту» было доставлено</a:t>
            </a:r>
          </a:p>
          <a:p>
            <a:pPr algn="ctr"/>
            <a:r>
              <a:rPr lang="ru-RU" b="1" dirty="0" smtClean="0"/>
              <a:t> 4 325 тонн продовольствия.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35" y="2467928"/>
            <a:ext cx="4034183" cy="3813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3559" y="826446"/>
            <a:ext cx="5655641" cy="147732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 smtClean="0"/>
              <a:t>Основным путем доставки продовольственных товаров (в т.ч. </a:t>
            </a:r>
            <a:r>
              <a:rPr lang="ru-RU" b="1" dirty="0"/>
              <a:t>м</a:t>
            </a:r>
            <a:r>
              <a:rPr lang="ru-RU" b="1" dirty="0" smtClean="0"/>
              <a:t>уки, зерна) являлась «Дорога жизни».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9" y="2467928"/>
            <a:ext cx="5867401" cy="38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8900" y="1054100"/>
            <a:ext cx="9855200" cy="452431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numCol="2" rtlCol="0">
            <a:spAutoFit/>
          </a:bodyPr>
          <a:lstStyle/>
          <a:p>
            <a:r>
              <a:rPr lang="ru-RU" sz="2800" b="1" dirty="0"/>
              <a:t>Блокадный </a:t>
            </a:r>
            <a:r>
              <a:rPr lang="ru-RU" sz="2800" b="1" dirty="0" smtClean="0"/>
              <a:t>хлеб</a:t>
            </a:r>
            <a:endParaRPr lang="ru-RU" sz="2800" b="1" dirty="0"/>
          </a:p>
          <a:p>
            <a:endParaRPr lang="ru-RU" sz="2000" b="1" dirty="0"/>
          </a:p>
          <a:p>
            <a:r>
              <a:rPr lang="ru-RU" sz="2000" b="1" dirty="0"/>
              <a:t>Я вспоминаю хлеб блокадных лет,</a:t>
            </a:r>
          </a:p>
          <a:p>
            <a:r>
              <a:rPr lang="ru-RU" sz="2000" b="1" dirty="0"/>
              <a:t>Который в детском доме нам давали.</a:t>
            </a:r>
          </a:p>
          <a:p>
            <a:r>
              <a:rPr lang="ru-RU" sz="2000" b="1" dirty="0"/>
              <a:t>Не из муки он был – из наших бед,</a:t>
            </a:r>
          </a:p>
          <a:p>
            <a:r>
              <a:rPr lang="ru-RU" sz="2000" b="1" dirty="0"/>
              <a:t>И что в него тогда только не клали!</a:t>
            </a:r>
          </a:p>
          <a:p>
            <a:r>
              <a:rPr lang="ru-RU" sz="2000" b="1" dirty="0"/>
              <a:t> </a:t>
            </a:r>
          </a:p>
          <a:p>
            <a:r>
              <a:rPr lang="ru-RU" sz="2000" b="1" dirty="0"/>
              <a:t>Хлеб был с мякиною, макухой и ботвой,</a:t>
            </a:r>
          </a:p>
          <a:p>
            <a:r>
              <a:rPr lang="ru-RU" sz="2000" b="1" dirty="0"/>
              <a:t>С корой. Колючий так, что режет десна.</a:t>
            </a:r>
          </a:p>
          <a:p>
            <a:r>
              <a:rPr lang="ru-RU" sz="2000" b="1" dirty="0"/>
              <a:t>Тяжелый, горький – с хвоей, лебедой,</a:t>
            </a:r>
          </a:p>
          <a:p>
            <a:r>
              <a:rPr lang="ru-RU" sz="2000" b="1" dirty="0"/>
              <a:t>На праздник, очень редко – чистый просто.</a:t>
            </a:r>
          </a:p>
          <a:p>
            <a:r>
              <a:rPr lang="ru-RU" sz="2000" b="1" dirty="0"/>
              <a:t> 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/>
              <a:t>Но самый сильный голод был, когда</a:t>
            </a:r>
          </a:p>
          <a:p>
            <a:r>
              <a:rPr lang="ru-RU" sz="2000" b="1" dirty="0"/>
              <a:t>Хлеб мы по два-три дня не получали.</a:t>
            </a:r>
          </a:p>
          <a:p>
            <a:r>
              <a:rPr lang="ru-RU" sz="2000" b="1" dirty="0"/>
              <a:t>Мы понимали, что война – это беда,</a:t>
            </a:r>
          </a:p>
          <a:p>
            <a:r>
              <a:rPr lang="ru-RU" sz="2000" b="1" dirty="0"/>
              <a:t>Но каждый день с надеждой хлеба ждали.</a:t>
            </a:r>
          </a:p>
          <a:p>
            <a:r>
              <a:rPr lang="ru-RU" sz="2000" b="1" dirty="0"/>
              <a:t> </a:t>
            </a:r>
          </a:p>
          <a:p>
            <a:r>
              <a:rPr lang="ru-RU" sz="2000" b="1" dirty="0"/>
              <a:t>Не дни мы голодали, а года.</a:t>
            </a:r>
          </a:p>
          <a:p>
            <a:r>
              <a:rPr lang="ru-RU" sz="2000" b="1" dirty="0"/>
              <a:t>Хоть раз наесться досыта мечтали.</a:t>
            </a:r>
          </a:p>
          <a:p>
            <a:r>
              <a:rPr lang="ru-RU" sz="2000" b="1" dirty="0"/>
              <a:t>Кто видел, не забудет никогда,</a:t>
            </a:r>
          </a:p>
          <a:p>
            <a:r>
              <a:rPr lang="ru-RU" sz="2000" b="1" dirty="0"/>
              <a:t>Как с голоду детишки умирали.</a:t>
            </a:r>
          </a:p>
          <a:p>
            <a:r>
              <a:rPr lang="en-US" sz="2000" b="1" i="1" dirty="0"/>
              <a:t> </a:t>
            </a:r>
            <a:endParaRPr lang="ru-RU" sz="2000" b="1" dirty="0"/>
          </a:p>
          <a:p>
            <a:r>
              <a:rPr lang="ru-RU" sz="2000" i="1" dirty="0" smtClean="0"/>
              <a:t>                                             Л</a:t>
            </a:r>
            <a:r>
              <a:rPr lang="ru-RU" sz="2000" i="1" dirty="0"/>
              <a:t>. </a:t>
            </a:r>
            <a:r>
              <a:rPr lang="ru-RU" sz="2000" i="1" dirty="0" smtClean="0"/>
              <a:t>Хямелянина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13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506</Words>
  <Application>Microsoft Office PowerPoint</Application>
  <PresentationFormat>Широкоэкранный</PresentationFormat>
  <Paragraphs>87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Тимофей</dc:creator>
  <cp:lastModifiedBy>Тимофей</cp:lastModifiedBy>
  <cp:revision>27</cp:revision>
  <dcterms:created xsi:type="dcterms:W3CDTF">2026-02-03T15:20:46Z</dcterms:created>
  <dcterms:modified xsi:type="dcterms:W3CDTF">2026-02-14T13:53:44Z</dcterms:modified>
</cp:coreProperties>
</file>