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9532-1FDC-439C-AFE4-7FC914394339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C50F-8C50-4A24-9507-D1244AC5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616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9532-1FDC-439C-AFE4-7FC914394339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C50F-8C50-4A24-9507-D1244AC5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02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9532-1FDC-439C-AFE4-7FC914394339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C50F-8C50-4A24-9507-D1244AC5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34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9532-1FDC-439C-AFE4-7FC914394339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C50F-8C50-4A24-9507-D1244AC5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704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9532-1FDC-439C-AFE4-7FC914394339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C50F-8C50-4A24-9507-D1244AC5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40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9532-1FDC-439C-AFE4-7FC914394339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C50F-8C50-4A24-9507-D1244AC5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78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9532-1FDC-439C-AFE4-7FC914394339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C50F-8C50-4A24-9507-D1244AC5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762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9532-1FDC-439C-AFE4-7FC914394339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C50F-8C50-4A24-9507-D1244AC5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24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9532-1FDC-439C-AFE4-7FC914394339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C50F-8C50-4A24-9507-D1244AC5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41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9532-1FDC-439C-AFE4-7FC914394339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C50F-8C50-4A24-9507-D1244AC5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87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9532-1FDC-439C-AFE4-7FC914394339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C50F-8C50-4A24-9507-D1244AC5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97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79532-1FDC-439C-AFE4-7FC914394339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6C50F-8C50-4A24-9507-D1244AC5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81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9453" y="1193688"/>
            <a:ext cx="9144000" cy="476923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Презентация на тему:</a:t>
            </a:r>
          </a:p>
          <a:p>
            <a:r>
              <a:rPr lang="ru-RU" sz="6000" b="1" i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</a:t>
            </a:r>
            <a:r>
              <a:rPr lang="ru-RU" sz="6000" b="1" i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Названия улиц Ростова именами героев</a:t>
            </a:r>
            <a:r>
              <a:rPr lang="ru-RU" sz="6000" b="1" i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</a:t>
            </a:r>
          </a:p>
          <a:p>
            <a:endParaRPr lang="ru-RU" sz="2800" b="1" dirty="0" smtClean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ru-RU" sz="28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Автор: Фирсов Артемий Алексеевич</a:t>
            </a:r>
          </a:p>
          <a:p>
            <a:r>
              <a:rPr lang="ru-RU" sz="28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Ученик 5 «Б» класса МБОУ школы №99</a:t>
            </a:r>
          </a:p>
          <a:p>
            <a:r>
              <a:rPr lang="ru-RU" sz="28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г. Ростов-на-Дону 2026 г.</a:t>
            </a:r>
            <a:endParaRPr lang="ru-RU" sz="2800" b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9173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6621" y="1440467"/>
            <a:ext cx="380356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Войны Отечественной время -</a:t>
            </a:r>
          </a:p>
          <a:p>
            <a:r>
              <a:rPr lang="ru-RU" sz="2000" b="1" i="1" dirty="0" smtClean="0"/>
              <a:t>В истории кровавый след.</a:t>
            </a:r>
          </a:p>
          <a:p>
            <a:r>
              <a:rPr lang="ru-RU" sz="2000" b="1" i="1" dirty="0" smtClean="0"/>
              <a:t>Доставшаяся нам свобода -</a:t>
            </a:r>
          </a:p>
          <a:p>
            <a:r>
              <a:rPr lang="ru-RU" sz="2000" b="1" i="1" dirty="0" smtClean="0"/>
              <a:t>Итог сражений и побед.</a:t>
            </a:r>
          </a:p>
          <a:p>
            <a:r>
              <a:rPr lang="ru-RU" sz="2000" b="1" i="1" dirty="0" smtClean="0"/>
              <a:t> </a:t>
            </a:r>
          </a:p>
          <a:p>
            <a:r>
              <a:rPr lang="ru-RU" sz="2000" b="1" i="1" dirty="0" smtClean="0"/>
              <a:t>Дни оккупации Ростова</a:t>
            </a:r>
          </a:p>
          <a:p>
            <a:r>
              <a:rPr lang="ru-RU" sz="2000" b="1" i="1" dirty="0" smtClean="0"/>
              <a:t>Тянулись мрачной чередой.</a:t>
            </a:r>
          </a:p>
          <a:p>
            <a:r>
              <a:rPr lang="ru-RU" sz="2000" b="1" i="1" dirty="0" smtClean="0"/>
              <a:t>Разрушенный врагами город</a:t>
            </a:r>
          </a:p>
          <a:p>
            <a:r>
              <a:rPr lang="ru-RU" sz="2000" b="1" i="1" dirty="0" smtClean="0"/>
              <a:t>Не удалось сравнять с землёй.</a:t>
            </a:r>
          </a:p>
          <a:p>
            <a:r>
              <a:rPr lang="ru-RU" sz="2000" b="1" i="1" dirty="0" smtClean="0"/>
              <a:t> </a:t>
            </a:r>
          </a:p>
          <a:p>
            <a:r>
              <a:rPr lang="ru-RU" sz="2000" b="1" i="1" dirty="0" smtClean="0"/>
              <a:t>Гвардейцы и артиллеристы</a:t>
            </a:r>
          </a:p>
          <a:p>
            <a:r>
              <a:rPr lang="ru-RU" sz="2000" b="1" i="1" dirty="0" smtClean="0"/>
              <a:t>В огне, руинах и пыли</a:t>
            </a:r>
          </a:p>
          <a:p>
            <a:r>
              <a:rPr lang="ru-RU" sz="2000" b="1" i="1" dirty="0" smtClean="0"/>
              <a:t>Вели на улицах Ростова</a:t>
            </a:r>
          </a:p>
          <a:p>
            <a:r>
              <a:rPr lang="ru-RU" sz="2000" b="1" i="1" dirty="0" smtClean="0"/>
              <a:t>Ожесточённые бои.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38918" y="1440466"/>
            <a:ext cx="425432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Тогда в далёком сорок третьем</a:t>
            </a:r>
          </a:p>
          <a:p>
            <a:r>
              <a:rPr lang="ru-RU" sz="2000" b="1" i="1" dirty="0" smtClean="0"/>
              <a:t>Наш город был освобождён.</a:t>
            </a:r>
          </a:p>
          <a:p>
            <a:r>
              <a:rPr lang="ru-RU" sz="2000" b="1" i="1" dirty="0" smtClean="0"/>
              <a:t>Всем павшим за родную землю</a:t>
            </a:r>
          </a:p>
          <a:p>
            <a:r>
              <a:rPr lang="ru-RU" sz="2000" b="1" i="1" dirty="0" smtClean="0"/>
              <a:t>Мы дарим низкий наш поклон.</a:t>
            </a:r>
          </a:p>
          <a:p>
            <a:r>
              <a:rPr lang="ru-RU" sz="2000" b="1" i="1" dirty="0" smtClean="0"/>
              <a:t> </a:t>
            </a:r>
          </a:p>
          <a:p>
            <a:r>
              <a:rPr lang="ru-RU" sz="2000" b="1" i="1" dirty="0" smtClean="0"/>
              <a:t>Свободный и нарядный город,</a:t>
            </a:r>
          </a:p>
          <a:p>
            <a:r>
              <a:rPr lang="ru-RU" sz="2000" b="1" i="1" dirty="0" smtClean="0"/>
              <a:t>Пусть процветает наш Ростов!</a:t>
            </a:r>
          </a:p>
          <a:p>
            <a:r>
              <a:rPr lang="ru-RU" sz="2000" b="1" i="1" dirty="0" smtClean="0"/>
              <a:t>Освободителям "спасибо"</a:t>
            </a:r>
          </a:p>
          <a:p>
            <a:r>
              <a:rPr lang="ru-RU" sz="2000" b="1" i="1" dirty="0" smtClean="0"/>
              <a:t>В душе. Уж не услышат слов...</a:t>
            </a:r>
          </a:p>
          <a:p>
            <a:r>
              <a:rPr lang="ru-RU" sz="2000" b="1" i="1" dirty="0" smtClean="0"/>
              <a:t> </a:t>
            </a:r>
          </a:p>
          <a:p>
            <a:r>
              <a:rPr lang="ru-RU" sz="2000" b="1" i="1" dirty="0" smtClean="0"/>
              <a:t>Мы чтим тот величайший подвиг</a:t>
            </a:r>
          </a:p>
          <a:p>
            <a:r>
              <a:rPr lang="ru-RU" sz="2000" b="1" i="1" dirty="0" smtClean="0"/>
              <a:t>И восхищаемся мы им.</a:t>
            </a:r>
          </a:p>
          <a:p>
            <a:r>
              <a:rPr lang="ru-RU" sz="2000" b="1" i="1" dirty="0" smtClean="0"/>
              <a:t>Освободителей-героев</a:t>
            </a:r>
          </a:p>
          <a:p>
            <a:r>
              <a:rPr lang="ru-RU" sz="2000" b="1" i="1" dirty="0" smtClean="0"/>
              <a:t>От всей души благодарим!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38401" y="423840"/>
            <a:ext cx="41684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Bahnschrift" panose="020B0502040204020203" pitchFamily="34" charset="0"/>
              </a:rPr>
              <a:t>ОСВОБОЖДЕНИЕ РОСТОВА</a:t>
            </a:r>
          </a:p>
          <a:p>
            <a:r>
              <a:rPr lang="ru-RU" b="1" dirty="0" smtClean="0">
                <a:latin typeface="Bahnschrift" panose="020B0502040204020203" pitchFamily="34" charset="0"/>
              </a:rPr>
              <a:t>Приходько Алёна</a:t>
            </a:r>
            <a:endParaRPr lang="ru-RU" b="1" dirty="0">
              <a:latin typeface="Bahnschrift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239" y="2047741"/>
            <a:ext cx="3447619" cy="244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65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22501" y="338697"/>
            <a:ext cx="4525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Bookman Old Style" panose="02050604050505020204" pitchFamily="18" charset="0"/>
              </a:rPr>
              <a:t>Улица Мадояна</a:t>
            </a:r>
            <a:endParaRPr lang="ru-RU" sz="4000" b="1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531" y="1225986"/>
            <a:ext cx="3094060" cy="44743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44958" y="1225689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hnschrift" panose="020B0502040204020203" pitchFamily="34" charset="0"/>
              </a:rPr>
              <a:t>Мадоян Гукас Карапетович (1906—1975) — командир батальона 159-й стрелковой бригады 28-й армии Южного фронта, старший лейтенант, Герой Советского Союза.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/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</a:b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hnschrift" panose="020B0502040204020203" pitchFamily="34" charset="0"/>
              </a:rPr>
              <a:t>Батальон 159-й стрелковой бригады под командованием Мадояна Г.К. в ночь на 8 февраля 1943 года занял железнодорожный узел — часть станции «Ростов-на-Дону», а утром возглавил сводный отряд бригады, который с 8-го по 14 февраля 1943 года оборонял ростовский вокзал.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</a:b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hnschrift" panose="020B0502040204020203" pitchFamily="34" charset="0"/>
              </a:rPr>
              <a:t>За 6 дней героической обороны отряд Мадояна Г.К. отразил 32 контратаки врага и удержал вокзал до подхода подкрепления.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</a:b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hnschrift" panose="020B0502040204020203" pitchFamily="34" charset="0"/>
              </a:rPr>
              <a:t>Указом Президиума Верховного Совета СССР старшему лейтенанту Мадояну Г.К. присвоено звание Героя Советского Союза. В 1968 году он удостоен звания «Почётный гражданин города Ростов-на-Дону».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</a:br>
            <a:endParaRPr lang="ru-RU" b="0" i="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Bahnschrift" panose="020B0502040204020203" pitchFamily="34" charset="0"/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488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2682" y="129308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dirty="0" smtClean="0">
                <a:solidFill>
                  <a:srgbClr val="111111"/>
                </a:solidFill>
                <a:effectLst/>
                <a:latin typeface="Bahnschrift" panose="020B0502040204020203" pitchFamily="34" charset="0"/>
              </a:rPr>
              <a:t>Малюгина Татьяна Андреевна (1895-1941) - ко­мандир санитарного взвода Ростовского полка на­родного ополчения.</a:t>
            </a:r>
            <a:endParaRPr lang="ru-RU" b="1" dirty="0">
              <a:latin typeface="Bahnschrift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2682" y="2216411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111111"/>
                </a:solidFill>
                <a:effectLst/>
                <a:latin typeface="Bahnschrift" panose="020B0502040204020203" pitchFamily="34" charset="0"/>
              </a:rPr>
              <a:t>В первые месяцы Великой Отечественной вой­ны Малюгина добровольно вступила в ряды народ­ного ополчения и сформировала санитарный взвод.</a:t>
            </a: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Bahnschrift" panose="020B0502040204020203" pitchFamily="34" charset="0"/>
              </a:rPr>
              <a:t>В конце ноября 1941 года, переправляя раненых солдат на ручной дрезине по железнодорожному мосту через Дон на левый берег, чтобы отвезти их в Батайский госпиталь, подорвалась на мине. Но это не ос­тановило отважную женщину. Превозмогая боль, почти теряя сознание, она дотащила раненого ополченца до берега. Днём 28 ноября, когда её уже отправили на носилках в медсанчасть, осколок вражеской мины вновь ранил Татьяну - теперь уже смертельно. А на следующий день - 29 ноября - Ростов был освобождён от гитлеровцев.</a:t>
            </a:r>
            <a:endParaRPr lang="ru-RU" b="0" i="0" dirty="0">
              <a:solidFill>
                <a:srgbClr val="111111"/>
              </a:solidFill>
              <a:effectLst/>
              <a:latin typeface="Bahnschrif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0682" y="292449"/>
            <a:ext cx="5331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Bookman Old Style" panose="02050604050505020204" pitchFamily="18" charset="0"/>
              </a:rPr>
              <a:t>Улица Малюгиной</a:t>
            </a:r>
            <a:endParaRPr lang="ru-RU" sz="4000" b="1" dirty="0">
              <a:latin typeface="Bookman Old Style" panose="0205060405050502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592" y="1473139"/>
            <a:ext cx="3837904" cy="39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7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0682" y="292449"/>
            <a:ext cx="429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Bookman Old Style" panose="02050604050505020204" pitchFamily="18" charset="0"/>
              </a:rPr>
              <a:t>Улица Оганова</a:t>
            </a:r>
            <a:endParaRPr lang="ru-RU" sz="4000" b="1" dirty="0"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105" y="222867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dirty="0" smtClean="0">
                <a:solidFill>
                  <a:srgbClr val="111111"/>
                </a:solidFill>
                <a:effectLst/>
                <a:latin typeface="Bahnschrift" panose="020B0502040204020203" pitchFamily="34" charset="0"/>
              </a:rPr>
              <a:t>Оганов Сергей Мамбреевич (1921-1941) - коман­дир артиллерийской батареи 606-го стрелкового полка 317-й стрелковой дивизии 56-й армии Южного фронта, лейтенант, Герой Советского Союза.</a:t>
            </a:r>
            <a:endParaRPr lang="ru-RU" b="1" dirty="0">
              <a:latin typeface="Bahnschrif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105" y="342900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111111"/>
                </a:solidFill>
                <a:effectLst/>
                <a:latin typeface="Bahnschrift" panose="020B0502040204020203" pitchFamily="34" charset="0"/>
              </a:rPr>
              <a:t>В ноябре 1941 года Оганов, управляя огнём батареи у села Большие Салы, отбил три контратаки танков и пехоты противника. Три дня батарея перекрывала важнейшие дороги, по которым танки фашистского генера­ла Клейста рвались к Ростову. Около тридцати из них нашли свой конец у древнего кургана. Но и все бойцы отважной батареи пали в бою.</a:t>
            </a:r>
            <a:endParaRPr lang="ru-RU" dirty="0">
              <a:latin typeface="Bahnschrift" panose="020B05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971" y="1476143"/>
            <a:ext cx="2826279" cy="398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51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8281" y="153148"/>
            <a:ext cx="491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Bookman Old Style" panose="02050604050505020204" pitchFamily="18" charset="0"/>
              </a:rPr>
              <a:t>Улица Жмайлова</a:t>
            </a:r>
            <a:endParaRPr lang="ru-RU" sz="4000" b="1" dirty="0"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0559" y="130448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dirty="0" smtClean="0">
                <a:solidFill>
                  <a:srgbClr val="111111"/>
                </a:solidFill>
                <a:effectLst/>
                <a:latin typeface="Bahnschrift" panose="020B0502040204020203" pitchFamily="34" charset="0"/>
                <a:ea typeface="Malgun Gothic" panose="020B0503020000020004" pitchFamily="34" charset="-127"/>
              </a:rPr>
              <a:t>Жмайлов Эдуард Семенович (1930-1945) - юный ростовчанин, погиб, защищая знамя 88-й Витебской Краснознаменной стрелковой дивизии, ефрейтор.</a:t>
            </a:r>
            <a:endParaRPr lang="ru-RU" b="1" dirty="0">
              <a:latin typeface="Bahnschrift" panose="020B0502040204020203" pitchFamily="34" charset="0"/>
              <a:ea typeface="Malgun Gothic" panose="020B0503020000020004" pitchFamily="34" charset="-127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0559" y="2295881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111111"/>
                </a:solidFill>
                <a:effectLst/>
                <a:latin typeface="Bahnschrift" panose="020B0502040204020203" pitchFamily="34" charset="0"/>
              </a:rPr>
              <a:t>В начале 1944 года Эдик со своими командира­ми наткнулся на группу гитлеровцев, рвавшихся из окружения в белорусском лесу. Эдик не растерялся, огнём из автомата открыл свой личный боевой счёт и помог старшим обезвредить вражескую группу. За смелость и находчивость рядовой Жмайлов был награждён именными часами. В начале февраля 1945 года у местечка Грюнвальд в Восточной Пруссии ценой своей жизни спас знамя дивизии от просочившихся в тыл гитлеровцев. За что посмертно был награждён орденом Отечественной войны 2-й степени.</a:t>
            </a: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Bahnschrift" panose="020B0502040204020203" pitchFamily="34" charset="0"/>
              </a:rPr>
              <a:t>С 1980 года одна из улиц донской столицы носит имя Эдуарда Жмайлова.</a:t>
            </a:r>
            <a:endParaRPr lang="ru-RU" b="0" i="0" dirty="0">
              <a:solidFill>
                <a:srgbClr val="111111"/>
              </a:solidFill>
              <a:effectLst/>
              <a:latin typeface="Bahnschrift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958" y="1038386"/>
            <a:ext cx="3599779" cy="426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93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5560" y="103838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dirty="0" smtClean="0">
                <a:solidFill>
                  <a:srgbClr val="111111"/>
                </a:solidFill>
                <a:effectLst/>
                <a:latin typeface="Bahnschrift" panose="020B0502040204020203" pitchFamily="34" charset="0"/>
              </a:rPr>
              <a:t>Литвинов Павел Семёнович (1907-1943) - заместитель командира 225­го стрелкового полка 23-й стрелковой дивизии 47-й армии Воронежского фронта, майор, Герой Советского Союза.</a:t>
            </a:r>
            <a:endParaRPr lang="ru-RU" b="1" dirty="0">
              <a:latin typeface="Bahnschrif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60" y="2238715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111111"/>
                </a:solidFill>
                <a:effectLst/>
                <a:latin typeface="Bahnschrift" panose="020B0502040204020203" pitchFamily="34" charset="0"/>
              </a:rPr>
              <a:t>В сентябре 1943 года на Полтавщине 225-й стрел­ковый полк первым переправился на правый берег Днепра, захватил плацдарм и надёжно закрепился на нём. 2 октября гитлеровцы почти беспрерывно в течение четырнадцати часов атаковали позиции полка, стремясь сбросить его в реку. Полк нёс тяжё­лые потери, но не отступил. На рубеж, обороняемый тридцатью шестью бойцами и командирами, пошли в атаку двадцать пять вражеских танков и батальон пехоты. Организатором и вдохновителем смертель­ной схватки с гитлеровцами был майор Литвинов.</a:t>
            </a:r>
            <a:endParaRPr lang="ru-RU" dirty="0">
              <a:latin typeface="Bahnschrif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8280" y="153148"/>
            <a:ext cx="5093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Bookman Old Style" panose="02050604050505020204" pitchFamily="18" charset="0"/>
              </a:rPr>
              <a:t>Улица Литвинова</a:t>
            </a:r>
            <a:endParaRPr lang="ru-RU" sz="4000" b="1" dirty="0">
              <a:latin typeface="Bookman Old Style" panose="0205060405050502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444" y="1138105"/>
            <a:ext cx="2852536" cy="410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5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38280" y="153148"/>
            <a:ext cx="5093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Bookman Old Style" panose="02050604050505020204" pitchFamily="18" charset="0"/>
              </a:rPr>
              <a:t>Улица Куникова</a:t>
            </a:r>
            <a:endParaRPr lang="ru-RU" sz="4000" b="1" dirty="0"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259" y="112545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dirty="0" smtClean="0">
                <a:solidFill>
                  <a:srgbClr val="111111"/>
                </a:solidFill>
                <a:effectLst/>
                <a:latin typeface="Bahnschrift" panose="020B0502040204020203" pitchFamily="34" charset="0"/>
              </a:rPr>
              <a:t>Куников Цезарь Львович (1909-1943) - ко­мандир 3-го боевого участка противодесантной обороны Новороссийской военно-морской базы Черноморского флота. Командир десантного отря­да, захватившего плацдарм «Малая земля», Герой Советского Союза.</a:t>
            </a:r>
            <a:endParaRPr lang="ru-RU" b="1" dirty="0">
              <a:latin typeface="Bahnschrift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259" y="2879776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111111"/>
                </a:solidFill>
                <a:effectLst/>
                <a:latin typeface="Bahnschrift" panose="020B0502040204020203" pitchFamily="34" charset="0"/>
              </a:rPr>
              <a:t>С началом Великой Отечественной войны Цезарь Львович уходит доб­ровольцем на фронт. Под его руководством 14-й отряд водного загражде­ния Азовской флотилии (впоследствии 13-й отряд сторожевых катеров) воевал у Таганрога и Мариуполя.</a:t>
            </a: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Bahnschrift" panose="020B0502040204020203" pitchFamily="34" charset="0"/>
              </a:rPr>
              <a:t>В схватках с гитлеровцами на Дону Куников сформировал батальон морской пехоты, который летом 1942 года участвовал в тяжёлых оборо­нительных боях под Темрюком. Стойкость и мужество его защитников вы­соко оценил военный совет Северо-Кавказского фронта. Цезарь Куников стал первым флотским кавалером ордена Александра Невского.</a:t>
            </a:r>
            <a:endParaRPr lang="ru-RU" b="0" i="0" dirty="0">
              <a:solidFill>
                <a:srgbClr val="111111"/>
              </a:solidFill>
              <a:effectLst/>
              <a:latin typeface="Bahnschrift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349" y="1402448"/>
            <a:ext cx="3144575" cy="419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76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53516" y="301897"/>
            <a:ext cx="5686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Bookman Old Style" panose="02050604050505020204" pitchFamily="18" charset="0"/>
              </a:rPr>
              <a:t>Улица Герасименко</a:t>
            </a:r>
            <a:endParaRPr lang="ru-RU" sz="4000" b="1" dirty="0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3138" y="134776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dirty="0" smtClean="0">
                <a:solidFill>
                  <a:srgbClr val="111111"/>
                </a:solidFill>
                <a:effectLst/>
                <a:latin typeface="Bahnschrift" panose="020B0502040204020203" pitchFamily="34" charset="0"/>
              </a:rPr>
              <a:t>Герасименко Василий Филиппович (1900-1961) - советский военачаль­ник, генерал-лейтенант.</a:t>
            </a:r>
          </a:p>
          <a:p>
            <a:r>
              <a:rPr lang="ru-RU" b="1" i="0" dirty="0" smtClean="0">
                <a:solidFill>
                  <a:srgbClr val="111111"/>
                </a:solidFill>
                <a:effectLst/>
                <a:latin typeface="Bahnschrift" panose="020B0502040204020203" pitchFamily="34" charset="0"/>
              </a:rPr>
              <a:t>В рядах Красной Армии - с 1918 года. Участник Гражданской войны.</a:t>
            </a:r>
            <a:endParaRPr lang="ru-RU" b="1" i="0" dirty="0">
              <a:solidFill>
                <a:srgbClr val="111111"/>
              </a:solidFill>
              <a:effectLst/>
              <a:latin typeface="Bahnschrift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3138" y="2525557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111111"/>
                </a:solidFill>
                <a:effectLst/>
                <a:latin typeface="Bahnschrift" panose="020B0502040204020203" pitchFamily="34" charset="0"/>
              </a:rPr>
              <a:t>Сражался на Западном, Сталинградском, Южном,</a:t>
            </a: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Bahnschrift" panose="020B0502040204020203" pitchFamily="34" charset="0"/>
              </a:rPr>
              <a:t>4-м Украинском фронтах. С 1942 года Василий Филиппович - командующий 28-й армией. Отличился в боях при освобождении Ростова-на-Дону. В два часа ночи 14 февраля войска 28-й армии перешли в общее наступление и, сломив сопротивление противника, успешно про­двигались вперёд. В это время действующие справа и слева 44-я и 51-я армии также усилили темп наступления и отрезали противнику пути от­хода из Ростова на запад, вдоль Азовского моря.</a:t>
            </a:r>
            <a:endParaRPr lang="ru-RU" b="0" i="0" dirty="0">
              <a:solidFill>
                <a:srgbClr val="111111"/>
              </a:solidFill>
              <a:effectLst/>
              <a:latin typeface="Bahnschrift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263" y="1244735"/>
            <a:ext cx="2828079" cy="404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70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53516" y="301897"/>
            <a:ext cx="5686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Bookman Old Style" panose="02050604050505020204" pitchFamily="18" charset="0"/>
              </a:rPr>
              <a:t>Улица Вавилова</a:t>
            </a:r>
            <a:endParaRPr lang="ru-RU" sz="4000" b="1" dirty="0"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8439" y="1160731"/>
            <a:ext cx="74869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111111"/>
                </a:solidFill>
                <a:effectLst/>
                <a:latin typeface="Bahnschrift" panose="020B0502040204020203" pitchFamily="34" charset="0"/>
              </a:rPr>
              <a:t>Вавилов Сергей Васильевич (1914-1941) - комис­сар артиллерийской батареи 606-го стрелкового полка 317-й стрелковой дивизии 56-й армии Южного фронта, Герой Советского Союза.</a:t>
            </a:r>
            <a:endParaRPr lang="ru-RU" b="1" dirty="0">
              <a:latin typeface="Bahnschrift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5356" y="2361060"/>
            <a:ext cx="75100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111111"/>
                </a:solidFill>
                <a:effectLst/>
                <a:latin typeface="Bahnschrift" panose="020B0502040204020203" pitchFamily="34" charset="0"/>
              </a:rPr>
              <a:t>18 ноября 1941 года батарея под командова­нием лейтенанта Оганова и младшего политрука Вавилова вступила в неравный бой с противни­ком. Политрук батареи Сергей Вавилов под свис­тящими снарядами пробирался от орудия к орудию, помогал расчё­там менять огневые позиции. Три яростные атаки врага были отби­ты отважными артиллеристами. Подбито около 20 вражеских машин.</a:t>
            </a: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Bahnschrift" panose="020B0502040204020203" pitchFamily="34" charset="0"/>
              </a:rPr>
              <a:t>Многие воины погибли, Сергей Васильевич был ранен. С гранатой в руках он бросился к вражескому танку и подорвал его. Фашисты не прошли на этом участке. Бой на кургане Бербер-Оба (Артиллерийский курган) в райо­не села Большие Салы Мясниковского района стал для комиссара артилле­рийской батареи Вавилова последним.</a:t>
            </a:r>
            <a:endParaRPr lang="ru-RU" b="0" i="0" dirty="0">
              <a:solidFill>
                <a:srgbClr val="111111"/>
              </a:solidFill>
              <a:effectLst/>
              <a:latin typeface="Bahnschrift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5356" y="567189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111111"/>
                </a:solidFill>
                <a:effectLst/>
                <a:latin typeface="Bahnschrift" panose="020B0502040204020203" pitchFamily="34" charset="0"/>
              </a:rPr>
              <a:t>Звание Героя Советского Союза присвоено посмертно Сергею Васильевичу в 1943 году. Награждён орденом Ленина.</a:t>
            </a:r>
            <a:endParaRPr lang="ru-RU" dirty="0">
              <a:latin typeface="Bahnschrift" panose="020B0502040204020203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540" y="1160731"/>
            <a:ext cx="2629034" cy="366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770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995</Words>
  <Application>Microsoft Office PowerPoint</Application>
  <PresentationFormat>Широкоэкранный</PresentationFormat>
  <Paragraphs>67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Malgun Gothic</vt:lpstr>
      <vt:lpstr>Arial</vt:lpstr>
      <vt:lpstr>Bahnschrift</vt:lpstr>
      <vt:lpstr>Bookman Old Style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Тимофей</dc:creator>
  <cp:lastModifiedBy>Тимофей</cp:lastModifiedBy>
  <cp:revision>18</cp:revision>
  <dcterms:created xsi:type="dcterms:W3CDTF">2026-02-21T10:50:04Z</dcterms:created>
  <dcterms:modified xsi:type="dcterms:W3CDTF">2026-02-21T12:16:44Z</dcterms:modified>
</cp:coreProperties>
</file>