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267" r:id="rId6"/>
    <p:sldId id="258" r:id="rId7"/>
    <p:sldId id="270" r:id="rId8"/>
    <p:sldId id="259" r:id="rId9"/>
    <p:sldId id="266" r:id="rId10"/>
    <p:sldId id="271" r:id="rId11"/>
    <p:sldId id="268" r:id="rId12"/>
    <p:sldId id="273" r:id="rId13"/>
    <p:sldId id="272"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0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BA1C76E-1F01-4A16-B070-E7AFD17AA12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149EF0B3-81FB-494D-B8B0-CC23870393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F229D2DF-C1B0-4778-9223-5909C69193C5}"/>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5" name="Нижний колонтитул 4">
            <a:extLst>
              <a:ext uri="{FF2B5EF4-FFF2-40B4-BE49-F238E27FC236}">
                <a16:creationId xmlns="" xmlns:a16="http://schemas.microsoft.com/office/drawing/2014/main" id="{C9ACCE07-7BAC-4B7D-ACA1-33B4A35DBAD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AC08A3CC-910C-4096-BD9D-591FABDEB47B}"/>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231919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810873D-CFD6-436A-8865-2745480921B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3DFEBF89-DFD9-4F09-AB8D-17C049C64C4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BD0A164-B3B3-43DF-99A1-681FE3FE4E48}"/>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5" name="Нижний колонтитул 4">
            <a:extLst>
              <a:ext uri="{FF2B5EF4-FFF2-40B4-BE49-F238E27FC236}">
                <a16:creationId xmlns="" xmlns:a16="http://schemas.microsoft.com/office/drawing/2014/main" id="{6746FC72-1D02-4A5B-B412-60F87BF0D9C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9FB4DCFE-EB00-4029-8103-C4307450B912}"/>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283892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BF7CEDBD-93CE-4D6A-B5EE-A9CCB0F6071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527ECBBF-9FDF-4124-AAC6-3B768BD819A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B73021E-98D9-4DE2-AC2D-8A7D1042C421}"/>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5" name="Нижний колонтитул 4">
            <a:extLst>
              <a:ext uri="{FF2B5EF4-FFF2-40B4-BE49-F238E27FC236}">
                <a16:creationId xmlns="" xmlns:a16="http://schemas.microsoft.com/office/drawing/2014/main" id="{5E965157-3571-4A7F-8C0D-CFF9997B89C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9492F789-8E72-4F4D-B12F-44F1C5411D18}"/>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37153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122133F-EBF3-453A-9E43-ACD9B368C49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900BF3E9-AE34-492A-81F2-B9742CB75EE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13C8005B-7BFA-45D8-B8C1-E4E43130DBB2}"/>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5" name="Нижний колонтитул 4">
            <a:extLst>
              <a:ext uri="{FF2B5EF4-FFF2-40B4-BE49-F238E27FC236}">
                <a16:creationId xmlns="" xmlns:a16="http://schemas.microsoft.com/office/drawing/2014/main" id="{1CD36126-3305-4002-817D-5DEC9987B1E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2E0A474D-9576-4E8D-9C0D-07CFFFCCC485}"/>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2364025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BF38A22-BED9-4AEB-964F-BD85F53A9C5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EBF48F4C-226C-4FA2-93D7-42A4303226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F474F00-3FFE-4174-A9A4-738DE158812A}"/>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5" name="Нижний колонтитул 4">
            <a:extLst>
              <a:ext uri="{FF2B5EF4-FFF2-40B4-BE49-F238E27FC236}">
                <a16:creationId xmlns="" xmlns:a16="http://schemas.microsoft.com/office/drawing/2014/main" id="{2B42AF51-2FEB-468F-AB04-B27139B2B66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C3514817-9BE0-48E5-A475-8C1BAEA1ACC7}"/>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13685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CD4A776-6B96-4FD8-B2A0-D34C4A8A6BA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19E66BBE-225D-49AD-A0D8-0538DA44CB1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4B85E92F-A380-4124-A13A-A4CA70C4F3F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E361E711-0213-45A3-87FB-A6A575235352}"/>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6" name="Нижний колонтитул 5">
            <a:extLst>
              <a:ext uri="{FF2B5EF4-FFF2-40B4-BE49-F238E27FC236}">
                <a16:creationId xmlns="" xmlns:a16="http://schemas.microsoft.com/office/drawing/2014/main" id="{A20B68D3-A322-4F67-958B-E97EC4CEBA1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E5FA42CF-AFE6-4130-A063-A6577132C25B}"/>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235945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D5C071E-FEF6-4137-9303-84ED9DA0A4A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3922A7B8-0F3E-4E13-8E8F-765109450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52268435-435E-4C8C-AC36-C2FA448978E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78940D69-FE74-4CFE-AE86-88303157E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9168A9E7-7A11-4785-B5A1-CC77CAB9EE9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86DA75C1-5C44-4E89-ACE6-194C4DECDEC3}"/>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8" name="Нижний колонтитул 7">
            <a:extLst>
              <a:ext uri="{FF2B5EF4-FFF2-40B4-BE49-F238E27FC236}">
                <a16:creationId xmlns="" xmlns:a16="http://schemas.microsoft.com/office/drawing/2014/main" id="{2DABD3EE-C02B-4123-85AF-92814F0A7B2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BB336D76-E9A7-4F4B-A0FE-24CE63B2C5E9}"/>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80545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03BD6CB-E3E9-4BCB-AB0D-3742F050DC5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0C1669A2-50F3-45F9-A3D8-C04E93F1477A}"/>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4" name="Нижний колонтитул 3">
            <a:extLst>
              <a:ext uri="{FF2B5EF4-FFF2-40B4-BE49-F238E27FC236}">
                <a16:creationId xmlns="" xmlns:a16="http://schemas.microsoft.com/office/drawing/2014/main" id="{D88747F7-10AF-4085-A69F-29A785857DA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BDAF6B05-87F9-4DBE-AD76-E7A0B429D712}"/>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403584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1F399FA8-24E6-478F-8FF7-DE0D4D0A997F}"/>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3" name="Нижний колонтитул 2">
            <a:extLst>
              <a:ext uri="{FF2B5EF4-FFF2-40B4-BE49-F238E27FC236}">
                <a16:creationId xmlns="" xmlns:a16="http://schemas.microsoft.com/office/drawing/2014/main" id="{7B23E5BF-5A95-478A-B0C5-A5A044B1540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0817F0F0-5FB7-4374-971E-04A508EFE5BD}"/>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74264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307A00D-FA06-476F-9050-291CE6DA110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57D795F5-787B-4AF9-8D33-013291357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36EC2E87-7512-462D-85E3-1D9E32014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35E072FB-8C36-4D23-BA66-37F00325CC93}"/>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6" name="Нижний колонтитул 5">
            <a:extLst>
              <a:ext uri="{FF2B5EF4-FFF2-40B4-BE49-F238E27FC236}">
                <a16:creationId xmlns="" xmlns:a16="http://schemas.microsoft.com/office/drawing/2014/main" id="{F17A0EEC-6684-4E39-9B1A-5C3D5AC6393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A41A0732-14C6-452F-BE72-DFFBDD1D584D}"/>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36386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63B7BBC-EC12-4933-AC69-649E97C00C0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55DBAF8B-1129-44E3-842F-96D078666A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B845B2A9-B2C8-4A18-A00D-051C70275C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AD64BB86-B63E-4203-84FF-DDC65E9020F1}"/>
              </a:ext>
            </a:extLst>
          </p:cNvPr>
          <p:cNvSpPr>
            <a:spLocks noGrp="1"/>
          </p:cNvSpPr>
          <p:nvPr>
            <p:ph type="dt" sz="half" idx="10"/>
          </p:nvPr>
        </p:nvSpPr>
        <p:spPr/>
        <p:txBody>
          <a:bodyPr/>
          <a:lstStyle/>
          <a:p>
            <a:fld id="{E169D706-BCA8-4A2A-A04A-2B9ED0482667}" type="datetimeFigureOut">
              <a:rPr lang="ru-RU" smtClean="0"/>
              <a:t>19.02.2020</a:t>
            </a:fld>
            <a:endParaRPr lang="ru-RU"/>
          </a:p>
        </p:txBody>
      </p:sp>
      <p:sp>
        <p:nvSpPr>
          <p:cNvPr id="6" name="Нижний колонтитул 5">
            <a:extLst>
              <a:ext uri="{FF2B5EF4-FFF2-40B4-BE49-F238E27FC236}">
                <a16:creationId xmlns="" xmlns:a16="http://schemas.microsoft.com/office/drawing/2014/main" id="{DC24CFB6-E15C-41D1-9F08-77874463770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0A4CE3B4-34F2-499F-B447-C79C31905545}"/>
              </a:ext>
            </a:extLst>
          </p:cNvPr>
          <p:cNvSpPr>
            <a:spLocks noGrp="1"/>
          </p:cNvSpPr>
          <p:nvPr>
            <p:ph type="sldNum" sz="quarter" idx="12"/>
          </p:nvPr>
        </p:nvSpPr>
        <p:spPr/>
        <p:txBody>
          <a:bodyPr/>
          <a:lstStyle/>
          <a:p>
            <a:fld id="{547BAE61-3585-41CF-B2AF-AECE1F194AC8}" type="slidenum">
              <a:rPr lang="ru-RU" smtClean="0"/>
              <a:t>‹#›</a:t>
            </a:fld>
            <a:endParaRPr lang="ru-RU"/>
          </a:p>
        </p:txBody>
      </p:sp>
    </p:spTree>
    <p:extLst>
      <p:ext uri="{BB962C8B-B14F-4D97-AF65-F5344CB8AC3E}">
        <p14:creationId xmlns:p14="http://schemas.microsoft.com/office/powerpoint/2010/main" val="99785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E62ADF5-0586-4E42-BFE9-5B77B0109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413E388A-79B9-433C-88A8-475085E68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69ED669-AEFF-4EFB-A9B1-2D4527ED1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9D706-BCA8-4A2A-A04A-2B9ED0482667}" type="datetimeFigureOut">
              <a:rPr lang="ru-RU" smtClean="0"/>
              <a:t>19.02.2020</a:t>
            </a:fld>
            <a:endParaRPr lang="ru-RU"/>
          </a:p>
        </p:txBody>
      </p:sp>
      <p:sp>
        <p:nvSpPr>
          <p:cNvPr id="5" name="Нижний колонтитул 4">
            <a:extLst>
              <a:ext uri="{FF2B5EF4-FFF2-40B4-BE49-F238E27FC236}">
                <a16:creationId xmlns="" xmlns:a16="http://schemas.microsoft.com/office/drawing/2014/main" id="{67BC331A-0C30-4A52-9B27-BD3741243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D8B5CFF5-5D54-4069-BBA6-3F4BE02D2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BAE61-3585-41CF-B2AF-AECE1F194AC8}" type="slidenum">
              <a:rPr lang="ru-RU" smtClean="0"/>
              <a:t>‹#›</a:t>
            </a:fld>
            <a:endParaRPr lang="ru-RU"/>
          </a:p>
        </p:txBody>
      </p:sp>
    </p:spTree>
    <p:extLst>
      <p:ext uri="{BB962C8B-B14F-4D97-AF65-F5344CB8AC3E}">
        <p14:creationId xmlns:p14="http://schemas.microsoft.com/office/powerpoint/2010/main" val="2741533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8.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5.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7.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 xmlns:a16="http://schemas.microsoft.com/office/drawing/2014/main" id="{114B8309-A392-4A43-955D-9325EE33883C}"/>
              </a:ext>
            </a:extLst>
          </p:cNvPr>
          <p:cNvGrpSpPr/>
          <p:nvPr/>
        </p:nvGrpSpPr>
        <p:grpSpPr>
          <a:xfrm>
            <a:off x="0" y="-1"/>
            <a:ext cx="12192000" cy="6847187"/>
            <a:chOff x="0" y="-1"/>
            <a:chExt cx="12192000" cy="6847187"/>
          </a:xfrm>
        </p:grpSpPr>
        <p:pic>
          <p:nvPicPr>
            <p:cNvPr id="1028" name="Picture 4">
              <a:extLst>
                <a:ext uri="{FF2B5EF4-FFF2-40B4-BE49-F238E27FC236}">
                  <a16:creationId xmlns="" xmlns:a16="http://schemas.microsoft.com/office/drawing/2014/main" id="{7D615692-2680-4CA5-B063-D92E36468F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4" t="-1" r="439" b="9889"/>
            <a:stretch/>
          </p:blipFill>
          <p:spPr bwMode="auto">
            <a:xfrm>
              <a:off x="0" y="-1"/>
              <a:ext cx="12192000" cy="68471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 xmlns:a16="http://schemas.microsoft.com/office/drawing/2014/main" id="{17B4CD27-8867-42B4-8713-A9AB37EF6CEE}"/>
                </a:ext>
              </a:extLst>
            </p:cNvPr>
            <p:cNvSpPr/>
            <p:nvPr/>
          </p:nvSpPr>
          <p:spPr>
            <a:xfrm>
              <a:off x="4289196" y="114635"/>
              <a:ext cx="7682844" cy="1569660"/>
            </a:xfrm>
            <a:prstGeom prst="rect">
              <a:avLst/>
            </a:prstGeom>
          </p:spPr>
          <p:txBody>
            <a:bodyPr wrap="square">
              <a:spAutoFit/>
            </a:bodyPr>
            <a:lstStyle/>
            <a:p>
              <a:pPr algn="r"/>
              <a:r>
                <a:rPr lang="ru-RU" sz="4800" b="1" i="0" dirty="0">
                  <a:solidFill>
                    <a:schemeClr val="bg1"/>
                  </a:solidFill>
                  <a:effectLst/>
                  <a:latin typeface="Georgia" panose="02040502050405020303" pitchFamily="18" charset="0"/>
                </a:rPr>
                <a:t>Она сделала всё…</a:t>
              </a:r>
            </a:p>
            <a:p>
              <a:pPr algn="r"/>
              <a:r>
                <a:rPr lang="ru-RU" sz="4800" b="1" i="0" dirty="0">
                  <a:solidFill>
                    <a:schemeClr val="bg1"/>
                  </a:solidFill>
                  <a:effectLst/>
                  <a:latin typeface="Georgia" panose="02040502050405020303" pitchFamily="18" charset="0"/>
                </a:rPr>
                <a:t>Всё НЕВОЗМОЖНОЕ!</a:t>
              </a:r>
            </a:p>
          </p:txBody>
        </p:sp>
      </p:grpSp>
    </p:spTree>
    <p:extLst>
      <p:ext uri="{BB962C8B-B14F-4D97-AF65-F5344CB8AC3E}">
        <p14:creationId xmlns:p14="http://schemas.microsoft.com/office/powerpoint/2010/main" val="3785033487"/>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A1E7E962-5D83-4E7D-B902-91C8B98194EA}"/>
              </a:ext>
            </a:extLst>
          </p:cNvPr>
          <p:cNvSpPr/>
          <p:nvPr/>
        </p:nvSpPr>
        <p:spPr>
          <a:xfrm>
            <a:off x="4826524" y="195137"/>
            <a:ext cx="7139234" cy="6001643"/>
          </a:xfrm>
          <a:prstGeom prst="rect">
            <a:avLst/>
          </a:prstGeom>
        </p:spPr>
        <p:txBody>
          <a:bodyPr wrap="square">
            <a:spAutoFit/>
          </a:bodyPr>
          <a:lstStyle/>
          <a:p>
            <a:pPr marL="342900" indent="-342900" algn="just">
              <a:buFontTx/>
              <a:buChar char="-"/>
            </a:pPr>
            <a:r>
              <a:rPr lang="ru-RU" sz="2400" b="1" dirty="0">
                <a:solidFill>
                  <a:srgbClr val="0070C0"/>
                </a:solidFill>
                <a:latin typeface="Georgia" panose="02040502050405020303" pitchFamily="18" charset="0"/>
              </a:rPr>
              <a:t>С октября 1945 года майор Е. А. Никулина - в запасе. Работала пилотом Ростовского аэропорта;</a:t>
            </a:r>
          </a:p>
          <a:p>
            <a:pPr marL="342900" indent="-342900" algn="just">
              <a:buFontTx/>
              <a:buChar char="-"/>
            </a:pPr>
            <a:endParaRPr lang="ru-RU" sz="2400" b="1" dirty="0">
              <a:solidFill>
                <a:srgbClr val="0070C0"/>
              </a:solidFill>
              <a:latin typeface="Georgia" panose="02040502050405020303" pitchFamily="18" charset="0"/>
            </a:endParaRPr>
          </a:p>
          <a:p>
            <a:pPr marL="342900" indent="-342900" algn="just">
              <a:buFontTx/>
              <a:buChar char="-"/>
            </a:pPr>
            <a:r>
              <a:rPr lang="ru-RU" sz="2400" b="1" dirty="0">
                <a:solidFill>
                  <a:srgbClr val="0070C0"/>
                </a:solidFill>
                <a:latin typeface="Georgia" panose="02040502050405020303" pitchFamily="18" charset="0"/>
              </a:rPr>
              <a:t>в 1948 году Евдокия Андреевна  окончила Ростовскую партшколу; </a:t>
            </a:r>
          </a:p>
          <a:p>
            <a:pPr marL="342900" indent="-342900" algn="just">
              <a:buFontTx/>
              <a:buChar char="-"/>
            </a:pPr>
            <a:endParaRPr lang="ru-RU" sz="2400" b="1" dirty="0">
              <a:solidFill>
                <a:srgbClr val="0070C0"/>
              </a:solidFill>
              <a:latin typeface="Georgia" panose="02040502050405020303" pitchFamily="18" charset="0"/>
            </a:endParaRPr>
          </a:p>
          <a:p>
            <a:pPr marL="342900" indent="-342900" algn="just">
              <a:buFontTx/>
              <a:buChar char="-"/>
            </a:pPr>
            <a:r>
              <a:rPr lang="ru-RU" sz="2400" b="1" dirty="0">
                <a:solidFill>
                  <a:srgbClr val="0070C0"/>
                </a:solidFill>
                <a:latin typeface="Georgia" panose="02040502050405020303" pitchFamily="18" charset="0"/>
              </a:rPr>
              <a:t>в 1954 году — Ростовский государственный педагогический институт;</a:t>
            </a:r>
          </a:p>
          <a:p>
            <a:pPr marL="342900" indent="-342900" algn="just">
              <a:buFontTx/>
              <a:buChar char="-"/>
            </a:pPr>
            <a:endParaRPr lang="ru-RU" sz="2400" b="1" dirty="0">
              <a:solidFill>
                <a:srgbClr val="0070C0"/>
              </a:solidFill>
              <a:latin typeface="Georgia" panose="02040502050405020303" pitchFamily="18" charset="0"/>
            </a:endParaRPr>
          </a:p>
          <a:p>
            <a:pPr marL="342900" indent="-342900" algn="just">
              <a:buFontTx/>
              <a:buChar char="-"/>
            </a:pPr>
            <a:r>
              <a:rPr lang="ru-RU" sz="2400" b="1" dirty="0">
                <a:solidFill>
                  <a:srgbClr val="0070C0"/>
                </a:solidFill>
                <a:latin typeface="Georgia" panose="02040502050405020303" pitchFamily="18" charset="0"/>
              </a:rPr>
              <a:t>работала в городском комитете партии</a:t>
            </a:r>
            <a:r>
              <a:rPr lang="ru-RU" sz="2400" dirty="0">
                <a:solidFill>
                  <a:srgbClr val="000000"/>
                </a:solidFill>
                <a:latin typeface="Verdana" panose="020B0604030504040204" pitchFamily="34" charset="0"/>
              </a:rPr>
              <a:t> </a:t>
            </a:r>
            <a:r>
              <a:rPr lang="ru-RU" sz="2400" b="1" dirty="0">
                <a:solidFill>
                  <a:srgbClr val="0070C0"/>
                </a:solidFill>
                <a:latin typeface="Georgia" panose="02040502050405020303" pitchFamily="18" charset="0"/>
              </a:rPr>
              <a:t>инструктором и заместителем заведующего организационного отдела (1948-1965 гг.), председателем партийной комиссии (1965-1980 гг.).;</a:t>
            </a:r>
          </a:p>
        </p:txBody>
      </p:sp>
      <p:pic>
        <p:nvPicPr>
          <p:cNvPr id="3" name="Picture 4">
            <a:extLst>
              <a:ext uri="{FF2B5EF4-FFF2-40B4-BE49-F238E27FC236}">
                <a16:creationId xmlns="" xmlns:a16="http://schemas.microsoft.com/office/drawing/2014/main" id="{9B0A91EE-23AB-4BDC-885C-E6AB59393EF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10" t="1407" r="1591" b="7096"/>
          <a:stretch/>
        </p:blipFill>
        <p:spPr bwMode="auto">
          <a:xfrm>
            <a:off x="377072" y="224330"/>
            <a:ext cx="4204355" cy="6331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76011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 xmlns:a16="http://schemas.microsoft.com/office/drawing/2014/main" id="{A986A275-AA3E-4546-94F3-0DF099069C00}"/>
              </a:ext>
            </a:extLst>
          </p:cNvPr>
          <p:cNvGrpSpPr/>
          <p:nvPr/>
        </p:nvGrpSpPr>
        <p:grpSpPr>
          <a:xfrm>
            <a:off x="150829" y="203242"/>
            <a:ext cx="11823222" cy="6451516"/>
            <a:chOff x="150829" y="203242"/>
            <a:chExt cx="11823222" cy="6451516"/>
          </a:xfrm>
        </p:grpSpPr>
        <p:sp>
          <p:nvSpPr>
            <p:cNvPr id="2" name="Прямоугольник 1">
              <a:extLst>
                <a:ext uri="{FF2B5EF4-FFF2-40B4-BE49-F238E27FC236}">
                  <a16:creationId xmlns="" xmlns:a16="http://schemas.microsoft.com/office/drawing/2014/main" id="{E706A6AF-821E-4E91-9974-B250567B13C6}"/>
                </a:ext>
              </a:extLst>
            </p:cNvPr>
            <p:cNvSpPr/>
            <p:nvPr/>
          </p:nvSpPr>
          <p:spPr>
            <a:xfrm>
              <a:off x="150829" y="203242"/>
              <a:ext cx="7541442" cy="4893647"/>
            </a:xfrm>
            <a:prstGeom prst="rect">
              <a:avLst/>
            </a:prstGeom>
          </p:spPr>
          <p:txBody>
            <a:bodyPr wrap="square">
              <a:spAutoFit/>
            </a:bodyPr>
            <a:lstStyle/>
            <a:p>
              <a:pPr algn="just"/>
              <a:r>
                <a:rPr lang="ru-RU" sz="2400" b="1" dirty="0">
                  <a:solidFill>
                    <a:srgbClr val="0070C0"/>
                  </a:solidFill>
                  <a:latin typeface="Georgia" panose="02040502050405020303" pitchFamily="18" charset="0"/>
                </a:rPr>
                <a:t>«Дина Никулина всё время жила в </a:t>
              </a:r>
              <a:r>
                <a:rPr lang="ru-RU" sz="2400" b="1" dirty="0" err="1">
                  <a:solidFill>
                    <a:srgbClr val="0070C0"/>
                  </a:solidFill>
                  <a:latin typeface="Georgia" panose="02040502050405020303" pitchFamily="18" charset="0"/>
                </a:rPr>
                <a:t>Ростове</a:t>
              </a:r>
              <a:r>
                <a:rPr lang="ru-RU" sz="2400" b="1" dirty="0">
                  <a:solidFill>
                    <a:srgbClr val="0070C0"/>
                  </a:solidFill>
                  <a:latin typeface="Georgia" panose="02040502050405020303" pitchFamily="18" charset="0"/>
                </a:rPr>
                <a:t>, занималась административной работой.</a:t>
              </a:r>
            </a:p>
            <a:p>
              <a:pPr algn="just"/>
              <a:r>
                <a:rPr lang="ru-RU" sz="2400" b="1" dirty="0">
                  <a:solidFill>
                    <a:srgbClr val="0070C0"/>
                  </a:solidFill>
                  <a:latin typeface="Georgia" panose="02040502050405020303" pitchFamily="18" charset="0"/>
                </a:rPr>
                <a:t>…бесстрашная лётчица погибла от руки бандита, «современного фашиста». Он пришёл в дом героини, назвался другом фронтового товарища, напал на хозяйку, избил её и трёхлетнюю внучку, забрал боевые награды и исчез. Вскоре Дина скончалась…»</a:t>
              </a:r>
            </a:p>
            <a:p>
              <a:endParaRPr lang="ru-RU" sz="2400" b="1" i="1" dirty="0">
                <a:solidFill>
                  <a:srgbClr val="0070C0"/>
                </a:solidFill>
                <a:latin typeface="Georgia" panose="02040502050405020303" pitchFamily="18" charset="0"/>
              </a:endParaRPr>
            </a:p>
            <a:p>
              <a:pPr algn="r"/>
              <a:r>
                <a:rPr lang="ru-RU" sz="2400" b="1" i="1" dirty="0">
                  <a:solidFill>
                    <a:srgbClr val="0070C0"/>
                  </a:solidFill>
                  <a:latin typeface="Georgia" panose="02040502050405020303" pitchFamily="18" charset="0"/>
                </a:rPr>
                <a:t>И. В. </a:t>
              </a:r>
              <a:r>
                <a:rPr lang="ru-RU" sz="2400" b="1" i="1" dirty="0" err="1">
                  <a:solidFill>
                    <a:srgbClr val="0070C0"/>
                  </a:solidFill>
                  <a:latin typeface="Georgia" panose="02040502050405020303" pitchFamily="18" charset="0"/>
                </a:rPr>
                <a:t>Ракобольская</a:t>
              </a:r>
              <a:r>
                <a:rPr lang="ru-RU" sz="2400" b="1" i="1" dirty="0">
                  <a:solidFill>
                    <a:srgbClr val="0070C0"/>
                  </a:solidFill>
                  <a:latin typeface="Georgia" panose="02040502050405020303" pitchFamily="18" charset="0"/>
                </a:rPr>
                <a:t>, </a:t>
              </a:r>
            </a:p>
            <a:p>
              <a:pPr algn="r"/>
              <a:r>
                <a:rPr lang="ru-RU" sz="2400" b="1" i="1" dirty="0">
                  <a:solidFill>
                    <a:srgbClr val="0070C0"/>
                  </a:solidFill>
                  <a:latin typeface="Georgia" panose="02040502050405020303" pitchFamily="18" charset="0"/>
                </a:rPr>
                <a:t>Н. Ф. Кравцова, </a:t>
              </a:r>
            </a:p>
            <a:p>
              <a:pPr algn="r"/>
              <a:r>
                <a:rPr lang="ru-RU" sz="2400" b="1" i="1" dirty="0">
                  <a:solidFill>
                    <a:srgbClr val="0070C0"/>
                  </a:solidFill>
                  <a:latin typeface="Georgia" panose="02040502050405020303" pitchFamily="18" charset="0"/>
                </a:rPr>
                <a:t>2005 г.</a:t>
              </a:r>
              <a:endParaRPr lang="ru-RU" sz="2400" b="1" i="0" dirty="0">
                <a:solidFill>
                  <a:srgbClr val="0070C0"/>
                </a:solidFill>
                <a:effectLst/>
                <a:latin typeface="Georgia" panose="02040502050405020303" pitchFamily="18" charset="0"/>
              </a:endParaRPr>
            </a:p>
          </p:txBody>
        </p:sp>
        <p:pic>
          <p:nvPicPr>
            <p:cNvPr id="6" name="Picture 2">
              <a:extLst>
                <a:ext uri="{FF2B5EF4-FFF2-40B4-BE49-F238E27FC236}">
                  <a16:creationId xmlns="" xmlns:a16="http://schemas.microsoft.com/office/drawing/2014/main" id="{61158F14-E29A-4C7A-9D07-B152F7C5010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33674" y="231523"/>
              <a:ext cx="4140377" cy="6211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a:extLst>
                <a:ext uri="{FF2B5EF4-FFF2-40B4-BE49-F238E27FC236}">
                  <a16:creationId xmlns="" xmlns:a16="http://schemas.microsoft.com/office/drawing/2014/main" id="{5770C580-675B-4397-B9B9-81892E44C9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349" r="10779" b="5180"/>
            <a:stretch/>
          </p:blipFill>
          <p:spPr bwMode="auto">
            <a:xfrm>
              <a:off x="217949" y="3676464"/>
              <a:ext cx="3914035" cy="2978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6684005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 xmlns:a16="http://schemas.microsoft.com/office/drawing/2014/main" id="{C2855B1B-68C4-4EBA-BE96-6628A6C31B03}"/>
              </a:ext>
            </a:extLst>
          </p:cNvPr>
          <p:cNvGrpSpPr/>
          <p:nvPr/>
        </p:nvGrpSpPr>
        <p:grpSpPr>
          <a:xfrm>
            <a:off x="512190" y="327111"/>
            <a:ext cx="11563547" cy="6001643"/>
            <a:chOff x="512190" y="327111"/>
            <a:chExt cx="11563547" cy="6001643"/>
          </a:xfrm>
        </p:grpSpPr>
        <p:sp>
          <p:nvSpPr>
            <p:cNvPr id="2" name="Прямоугольник 1">
              <a:extLst>
                <a:ext uri="{FF2B5EF4-FFF2-40B4-BE49-F238E27FC236}">
                  <a16:creationId xmlns="" xmlns:a16="http://schemas.microsoft.com/office/drawing/2014/main" id="{8A695590-A707-4161-B6EF-D6359B64C4C0}"/>
                </a:ext>
              </a:extLst>
            </p:cNvPr>
            <p:cNvSpPr/>
            <p:nvPr/>
          </p:nvSpPr>
          <p:spPr>
            <a:xfrm>
              <a:off x="5194169" y="327111"/>
              <a:ext cx="6881568" cy="6001643"/>
            </a:xfrm>
            <a:prstGeom prst="rect">
              <a:avLst/>
            </a:prstGeom>
          </p:spPr>
          <p:txBody>
            <a:bodyPr wrap="square">
              <a:spAutoFit/>
            </a:bodyPr>
            <a:lstStyle/>
            <a:p>
              <a:pPr marL="342900" indent="-342900" algn="just">
                <a:buFontTx/>
                <a:buChar char="-"/>
              </a:pPr>
              <a:r>
                <a:rPr lang="ru-RU" sz="2400" b="1" dirty="0">
                  <a:solidFill>
                    <a:srgbClr val="0070C0"/>
                  </a:solidFill>
                  <a:latin typeface="Georgia" panose="02040502050405020303" pitchFamily="18" charset="0"/>
                </a:rPr>
                <a:t>На родине Евдокии Андреевны, в городе Спас-Деменск Калужской области, на Аллее Славы установлен обелиск;</a:t>
              </a:r>
            </a:p>
            <a:p>
              <a:pPr marL="342900" indent="-342900" algn="just">
                <a:buFontTx/>
                <a:buChar char="-"/>
              </a:pPr>
              <a:endParaRPr lang="ru-RU" sz="2400" b="1" dirty="0">
                <a:solidFill>
                  <a:srgbClr val="0070C0"/>
                </a:solidFill>
                <a:latin typeface="Georgia" panose="02040502050405020303" pitchFamily="18" charset="0"/>
              </a:endParaRPr>
            </a:p>
            <a:p>
              <a:pPr marL="342900" indent="-342900" algn="just">
                <a:buFontTx/>
                <a:buChar char="-"/>
              </a:pPr>
              <a:r>
                <a:rPr lang="ru-RU" sz="2400" b="1" dirty="0">
                  <a:solidFill>
                    <a:srgbClr val="0070C0"/>
                  </a:solidFill>
                  <a:latin typeface="Georgia" panose="02040502050405020303" pitchFamily="18" charset="0"/>
                </a:rPr>
                <a:t>почётный гражданин г. </a:t>
              </a:r>
              <a:r>
                <a:rPr lang="ru-RU" sz="2400" b="1" dirty="0" err="1">
                  <a:solidFill>
                    <a:srgbClr val="0070C0"/>
                  </a:solidFill>
                  <a:latin typeface="Georgia" panose="02040502050405020303" pitchFamily="18" charset="0"/>
                </a:rPr>
                <a:t>Ростова</a:t>
              </a:r>
              <a:r>
                <a:rPr lang="ru-RU" sz="2400" b="1" dirty="0">
                  <a:solidFill>
                    <a:srgbClr val="0070C0"/>
                  </a:solidFill>
                  <a:latin typeface="Georgia" panose="02040502050405020303" pitchFamily="18" charset="0"/>
                </a:rPr>
                <a:t>-на-Дону с 1982 г.;</a:t>
              </a:r>
            </a:p>
            <a:p>
              <a:pPr marL="342900" indent="-342900" algn="just">
                <a:buFontTx/>
                <a:buChar char="-"/>
              </a:pPr>
              <a:endParaRPr lang="ru-RU" sz="2400" b="1" dirty="0">
                <a:solidFill>
                  <a:srgbClr val="0070C0"/>
                </a:solidFill>
                <a:latin typeface="Georgia" panose="02040502050405020303" pitchFamily="18" charset="0"/>
              </a:endParaRPr>
            </a:p>
            <a:p>
              <a:pPr marL="342900" indent="-342900">
                <a:buFontTx/>
                <a:buChar char="-"/>
              </a:pPr>
              <a:r>
                <a:rPr lang="ru-RU" sz="2400" b="1" dirty="0">
                  <a:solidFill>
                    <a:srgbClr val="0070C0"/>
                  </a:solidFill>
                  <a:latin typeface="Georgia" panose="02040502050405020303" pitchFamily="18" charset="0"/>
                </a:rPr>
                <a:t>проживала в городе </a:t>
              </a:r>
              <a:r>
                <a:rPr lang="ru-RU" sz="2400" b="1" dirty="0" err="1">
                  <a:solidFill>
                    <a:srgbClr val="0070C0"/>
                  </a:solidFill>
                  <a:latin typeface="Georgia" panose="02040502050405020303" pitchFamily="18" charset="0"/>
                </a:rPr>
                <a:t>Ростове</a:t>
              </a:r>
              <a:r>
                <a:rPr lang="ru-RU" sz="2400" b="1" dirty="0">
                  <a:solidFill>
                    <a:srgbClr val="0070C0"/>
                  </a:solidFill>
                  <a:latin typeface="Georgia" panose="02040502050405020303" pitchFamily="18" charset="0"/>
                </a:rPr>
                <a:t>-на-Дону, по адресу - пр. Журавлёва д.104, в честь этого </a:t>
              </a:r>
              <a:r>
                <a:rPr lang="ru-RU" sz="2400" b="1" dirty="0" smtClean="0">
                  <a:solidFill>
                    <a:srgbClr val="0070C0"/>
                  </a:solidFill>
                  <a:latin typeface="Georgia" panose="02040502050405020303" pitchFamily="18" charset="0"/>
                </a:rPr>
                <a:t>здесь установлена</a:t>
              </a:r>
              <a:r>
                <a:rPr lang="ru-RU" sz="2400" b="1" dirty="0">
                  <a:solidFill>
                    <a:srgbClr val="0070C0"/>
                  </a:solidFill>
                  <a:latin typeface="Georgia" panose="02040502050405020303" pitchFamily="18" charset="0"/>
                </a:rPr>
                <a:t> мемориальная доска;</a:t>
              </a:r>
            </a:p>
            <a:p>
              <a:pPr marL="342900" indent="-342900">
                <a:buFontTx/>
                <a:buChar char="-"/>
              </a:pPr>
              <a:endParaRPr lang="ru-RU" sz="2400" b="1" dirty="0">
                <a:solidFill>
                  <a:srgbClr val="0070C0"/>
                </a:solidFill>
                <a:latin typeface="Georgia" panose="02040502050405020303" pitchFamily="18" charset="0"/>
              </a:endParaRPr>
            </a:p>
            <a:p>
              <a:pPr marL="342900" indent="-342900" algn="just">
                <a:buFontTx/>
                <a:buChar char="-"/>
              </a:pPr>
              <a:r>
                <a:rPr lang="ru-RU" sz="2400" b="1" dirty="0">
                  <a:solidFill>
                    <a:srgbClr val="0070C0"/>
                  </a:solidFill>
                  <a:latin typeface="Georgia" panose="02040502050405020303" pitchFamily="18" charset="0"/>
                </a:rPr>
                <a:t>одна из улиц Октябрьского района города Ростова-на-Дону носит имя Евдокии Андреевны </a:t>
              </a:r>
            </a:p>
          </p:txBody>
        </p:sp>
        <p:pic>
          <p:nvPicPr>
            <p:cNvPr id="1026" name="Picture 2">
              <a:extLst>
                <a:ext uri="{FF2B5EF4-FFF2-40B4-BE49-F238E27FC236}">
                  <a16:creationId xmlns="" xmlns:a16="http://schemas.microsoft.com/office/drawing/2014/main" id="{A7419BC1-E839-4917-BFBD-B6C99DB8D95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08" b="22021"/>
            <a:stretch/>
          </p:blipFill>
          <p:spPr bwMode="auto">
            <a:xfrm>
              <a:off x="512190" y="327111"/>
              <a:ext cx="3154837" cy="3283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a:extLst>
                <a:ext uri="{FF2B5EF4-FFF2-40B4-BE49-F238E27FC236}">
                  <a16:creationId xmlns="" xmlns:a16="http://schemas.microsoft.com/office/drawing/2014/main" id="{8A809EE5-F2C9-4D08-A0A0-62A10611E5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156" t="19152" r="2627" b="10830"/>
            <a:stretch/>
          </p:blipFill>
          <p:spPr bwMode="auto">
            <a:xfrm>
              <a:off x="1000852" y="3429000"/>
              <a:ext cx="4064247" cy="2790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0964361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 xmlns:a16="http://schemas.microsoft.com/office/drawing/2014/main" id="{5C8585DC-4852-41C0-B29F-4B7AC03B5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116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 xmlns:a16="http://schemas.microsoft.com/office/drawing/2014/main" id="{B4A238E8-8487-4752-AF32-BA0A58917C98}"/>
              </a:ext>
            </a:extLst>
          </p:cNvPr>
          <p:cNvGrpSpPr/>
          <p:nvPr/>
        </p:nvGrpSpPr>
        <p:grpSpPr>
          <a:xfrm>
            <a:off x="216816" y="114635"/>
            <a:ext cx="11755224" cy="6439825"/>
            <a:chOff x="216816" y="114635"/>
            <a:chExt cx="11755224" cy="6439825"/>
          </a:xfrm>
        </p:grpSpPr>
        <p:pic>
          <p:nvPicPr>
            <p:cNvPr id="1026" name="Picture 2">
              <a:extLst>
                <a:ext uri="{FF2B5EF4-FFF2-40B4-BE49-F238E27FC236}">
                  <a16:creationId xmlns="" xmlns:a16="http://schemas.microsoft.com/office/drawing/2014/main" id="{A5385167-C8CF-4F93-9B2E-6474C12726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1190418">
              <a:off x="471878" y="1653498"/>
              <a:ext cx="3076973" cy="447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 xmlns:a16="http://schemas.microsoft.com/office/drawing/2014/main" id="{85583BB2-009C-4956-9EB0-831667E350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828763">
              <a:off x="3836932" y="3850957"/>
              <a:ext cx="3823018" cy="2498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 xmlns:a16="http://schemas.microsoft.com/office/drawing/2014/main" id="{88ED9220-9B83-47B7-BD20-2CEFD22461E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727217">
              <a:off x="4461653" y="1694231"/>
              <a:ext cx="3265550" cy="2253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a:extLst>
                <a:ext uri="{FF2B5EF4-FFF2-40B4-BE49-F238E27FC236}">
                  <a16:creationId xmlns="" xmlns:a16="http://schemas.microsoft.com/office/drawing/2014/main" id="{9472AF30-3BFB-42F5-82A0-BA131CDCB44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84941" y="1562120"/>
              <a:ext cx="3382543" cy="4992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a:extLst>
                <a:ext uri="{FF2B5EF4-FFF2-40B4-BE49-F238E27FC236}">
                  <a16:creationId xmlns="" xmlns:a16="http://schemas.microsoft.com/office/drawing/2014/main" id="{9A1CB657-DF8E-4D13-AB9A-49FED54868F4}"/>
                </a:ext>
              </a:extLst>
            </p:cNvPr>
            <p:cNvSpPr/>
            <p:nvPr/>
          </p:nvSpPr>
          <p:spPr>
            <a:xfrm>
              <a:off x="216816" y="114635"/>
              <a:ext cx="11755224" cy="1261884"/>
            </a:xfrm>
            <a:prstGeom prst="rect">
              <a:avLst/>
            </a:prstGeom>
          </p:spPr>
          <p:txBody>
            <a:bodyPr wrap="square">
              <a:spAutoFit/>
            </a:bodyPr>
            <a:lstStyle/>
            <a:p>
              <a:pPr algn="ctr"/>
              <a:r>
                <a:rPr lang="ru-RU" sz="4800" b="1" dirty="0">
                  <a:solidFill>
                    <a:srgbClr val="0070C0"/>
                  </a:solidFill>
                  <a:latin typeface="Georgia" panose="02040502050405020303" pitchFamily="18" charset="0"/>
                </a:rPr>
                <a:t>Евдокия Андреевна Никулина</a:t>
              </a:r>
            </a:p>
            <a:p>
              <a:pPr algn="ctr"/>
              <a:r>
                <a:rPr lang="ru-RU" sz="2800" b="1" i="0" dirty="0">
                  <a:solidFill>
                    <a:srgbClr val="0070C0"/>
                  </a:solidFill>
                  <a:effectLst/>
                  <a:latin typeface="Georgia" panose="02040502050405020303" pitchFamily="18" charset="0"/>
                </a:rPr>
                <a:t>(8 ноября 1917 г. </a:t>
              </a:r>
              <a:r>
                <a:rPr lang="ru-RU" sz="2800" b="1" dirty="0">
                  <a:solidFill>
                    <a:srgbClr val="0070C0"/>
                  </a:solidFill>
                  <a:latin typeface="Georgia" panose="02040502050405020303" pitchFamily="18" charset="0"/>
                </a:rPr>
                <a:t>–</a:t>
              </a:r>
              <a:r>
                <a:rPr lang="ru-RU" sz="2800" b="1" i="0" dirty="0">
                  <a:solidFill>
                    <a:srgbClr val="0070C0"/>
                  </a:solidFill>
                  <a:effectLst/>
                  <a:latin typeface="Georgia" panose="02040502050405020303" pitchFamily="18" charset="0"/>
                </a:rPr>
                <a:t> 23 марта 1993 г.)</a:t>
              </a:r>
            </a:p>
          </p:txBody>
        </p:sp>
      </p:grpSp>
    </p:spTree>
    <p:extLst>
      <p:ext uri="{BB962C8B-B14F-4D97-AF65-F5344CB8AC3E}">
        <p14:creationId xmlns:p14="http://schemas.microsoft.com/office/powerpoint/2010/main" val="2459585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1B0C8B7C-AB4B-4E83-9FDB-1945EBA70F36}"/>
              </a:ext>
            </a:extLst>
          </p:cNvPr>
          <p:cNvGrpSpPr/>
          <p:nvPr/>
        </p:nvGrpSpPr>
        <p:grpSpPr>
          <a:xfrm>
            <a:off x="229385" y="192258"/>
            <a:ext cx="11676668" cy="6181376"/>
            <a:chOff x="229385" y="324236"/>
            <a:chExt cx="11676668" cy="6181376"/>
          </a:xfrm>
        </p:grpSpPr>
        <p:sp>
          <p:nvSpPr>
            <p:cNvPr id="2" name="Прямоугольник 1">
              <a:extLst>
                <a:ext uri="{FF2B5EF4-FFF2-40B4-BE49-F238E27FC236}">
                  <a16:creationId xmlns="" xmlns:a16="http://schemas.microsoft.com/office/drawing/2014/main" id="{CE2CE9D0-A090-4372-BF65-6C2027D533E9}"/>
                </a:ext>
              </a:extLst>
            </p:cNvPr>
            <p:cNvSpPr/>
            <p:nvPr/>
          </p:nvSpPr>
          <p:spPr>
            <a:xfrm>
              <a:off x="4553145" y="324236"/>
              <a:ext cx="7352908" cy="2677656"/>
            </a:xfrm>
            <a:prstGeom prst="rect">
              <a:avLst/>
            </a:prstGeom>
          </p:spPr>
          <p:txBody>
            <a:bodyPr wrap="square">
              <a:spAutoFit/>
            </a:bodyPr>
            <a:lstStyle/>
            <a:p>
              <a:pPr algn="just"/>
              <a:r>
                <a:rPr lang="ru-RU" sz="2400" b="1" dirty="0">
                  <a:solidFill>
                    <a:srgbClr val="0070C0"/>
                  </a:solidFill>
                  <a:latin typeface="Georgia" panose="02040502050405020303" pitchFamily="18" charset="0"/>
                </a:rPr>
                <a:t>Родилась 8 ноября 1917 года в деревне </a:t>
              </a:r>
              <a:r>
                <a:rPr lang="ru-RU" sz="2400" b="1" dirty="0" err="1">
                  <a:solidFill>
                    <a:srgbClr val="0070C0"/>
                  </a:solidFill>
                  <a:latin typeface="Georgia" panose="02040502050405020303" pitchFamily="18" charset="0"/>
                </a:rPr>
                <a:t>Парфёново</a:t>
              </a:r>
              <a:r>
                <a:rPr lang="ru-RU" sz="2400" b="1" dirty="0">
                  <a:solidFill>
                    <a:srgbClr val="0070C0"/>
                  </a:solidFill>
                  <a:latin typeface="Georgia" panose="02040502050405020303" pitchFamily="18" charset="0"/>
                </a:rPr>
                <a:t> (ныне — Спас-</a:t>
              </a:r>
              <a:r>
                <a:rPr lang="ru-RU" sz="2400" b="1" dirty="0" err="1">
                  <a:solidFill>
                    <a:srgbClr val="0070C0"/>
                  </a:solidFill>
                  <a:latin typeface="Georgia" panose="02040502050405020303" pitchFamily="18" charset="0"/>
                </a:rPr>
                <a:t>Деменского</a:t>
              </a:r>
              <a:r>
                <a:rPr lang="ru-RU" sz="2400" b="1" dirty="0">
                  <a:solidFill>
                    <a:srgbClr val="0070C0"/>
                  </a:solidFill>
                  <a:latin typeface="Georgia" panose="02040502050405020303" pitchFamily="18" charset="0"/>
                </a:rPr>
                <a:t> района Калужской области) в крестьянской семье. Окончила авиационный техникум и авиационную школу в городе Балашов, а после в городе Батайске Ростовской области. </a:t>
              </a:r>
            </a:p>
          </p:txBody>
        </p:sp>
        <p:pic>
          <p:nvPicPr>
            <p:cNvPr id="6146" name="Picture 2">
              <a:extLst>
                <a:ext uri="{FF2B5EF4-FFF2-40B4-BE49-F238E27FC236}">
                  <a16:creationId xmlns="" xmlns:a16="http://schemas.microsoft.com/office/drawing/2014/main" id="{2CE6AB3A-878F-4BF5-B292-E69DE908F5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9385" y="324236"/>
              <a:ext cx="4135226" cy="6181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a:extLst>
                <a:ext uri="{FF2B5EF4-FFF2-40B4-BE49-F238E27FC236}">
                  <a16:creationId xmlns="" xmlns:a16="http://schemas.microsoft.com/office/drawing/2014/main" id="{F1B0C71A-3041-4B84-A00F-93BCEDBFCA6F}"/>
                </a:ext>
              </a:extLst>
            </p:cNvPr>
            <p:cNvSpPr/>
            <p:nvPr/>
          </p:nvSpPr>
          <p:spPr>
            <a:xfrm>
              <a:off x="4633922" y="3298526"/>
              <a:ext cx="2639505" cy="3046988"/>
            </a:xfrm>
            <a:prstGeom prst="rect">
              <a:avLst/>
            </a:prstGeom>
          </p:spPr>
          <p:txBody>
            <a:bodyPr wrap="square">
              <a:spAutoFit/>
            </a:bodyPr>
            <a:lstStyle/>
            <a:p>
              <a:pPr algn="just"/>
              <a:r>
                <a:rPr lang="ru-RU" sz="2400" b="1" dirty="0">
                  <a:solidFill>
                    <a:srgbClr val="0070C0"/>
                  </a:solidFill>
                  <a:latin typeface="Georgia" panose="02040502050405020303" pitchFamily="18" charset="0"/>
                </a:rPr>
                <a:t>Работала лётчиком в авиационном отряде Гражданского Воздушного флота города Смоленска.</a:t>
              </a:r>
              <a:r>
                <a:rPr lang="ru-RU" sz="2400" dirty="0"/>
                <a:t> </a:t>
              </a:r>
              <a:endParaRPr lang="ru-RU" sz="2400" b="1" dirty="0">
                <a:solidFill>
                  <a:srgbClr val="0070C0"/>
                </a:solidFill>
                <a:latin typeface="Georgia" panose="02040502050405020303" pitchFamily="18" charset="0"/>
              </a:endParaRPr>
            </a:p>
          </p:txBody>
        </p:sp>
        <p:pic>
          <p:nvPicPr>
            <p:cNvPr id="5" name="Picture 2">
              <a:extLst>
                <a:ext uri="{FF2B5EF4-FFF2-40B4-BE49-F238E27FC236}">
                  <a16:creationId xmlns="" xmlns:a16="http://schemas.microsoft.com/office/drawing/2014/main" id="{12535E52-C8F3-45B7-AF20-261D2C0A29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54206" y="3298526"/>
              <a:ext cx="4551847" cy="3003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02312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7F4AD6F4-CECA-470A-9625-435BB5BAB3D7}"/>
              </a:ext>
            </a:extLst>
          </p:cNvPr>
          <p:cNvGrpSpPr/>
          <p:nvPr/>
        </p:nvGrpSpPr>
        <p:grpSpPr>
          <a:xfrm>
            <a:off x="179111" y="192262"/>
            <a:ext cx="11748938" cy="6473476"/>
            <a:chOff x="179111" y="192262"/>
            <a:chExt cx="11748938" cy="6473476"/>
          </a:xfrm>
        </p:grpSpPr>
        <p:sp>
          <p:nvSpPr>
            <p:cNvPr id="6" name="Прямоугольник 5">
              <a:extLst>
                <a:ext uri="{FF2B5EF4-FFF2-40B4-BE49-F238E27FC236}">
                  <a16:creationId xmlns="" xmlns:a16="http://schemas.microsoft.com/office/drawing/2014/main" id="{26C7518E-C3EE-42F7-8EBC-EDD936EA8CFB}"/>
                </a:ext>
              </a:extLst>
            </p:cNvPr>
            <p:cNvSpPr/>
            <p:nvPr/>
          </p:nvSpPr>
          <p:spPr>
            <a:xfrm>
              <a:off x="179111" y="192262"/>
              <a:ext cx="11748938" cy="1569660"/>
            </a:xfrm>
            <a:prstGeom prst="rect">
              <a:avLst/>
            </a:prstGeom>
          </p:spPr>
          <p:txBody>
            <a:bodyPr wrap="square">
              <a:spAutoFit/>
            </a:bodyPr>
            <a:lstStyle/>
            <a:p>
              <a:pPr algn="just"/>
              <a:r>
                <a:rPr lang="ru-RU" sz="2400" b="1" dirty="0">
                  <a:solidFill>
                    <a:srgbClr val="0070C0"/>
                  </a:solidFill>
                  <a:latin typeface="Georgia" panose="02040502050405020303" pitchFamily="18" charset="0"/>
                </a:rPr>
                <a:t>До войны Никулина возила почту, работала в сельскохозяйственной авиации, вылетела с врачами по срочным вызовам. Опыт, приобретённый в мирном небе, пригодился ей и в огненном небе войны. </a:t>
              </a:r>
            </a:p>
          </p:txBody>
        </p:sp>
        <p:pic>
          <p:nvPicPr>
            <p:cNvPr id="4" name="Picture 3">
              <a:extLst>
                <a:ext uri="{FF2B5EF4-FFF2-40B4-BE49-F238E27FC236}">
                  <a16:creationId xmlns="" xmlns:a16="http://schemas.microsoft.com/office/drawing/2014/main" id="{1D69774D-3BD3-4E49-8C83-CE0D1BEF9D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2486" y="1862258"/>
              <a:ext cx="3322291" cy="4803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a:extLst>
                <a:ext uri="{FF2B5EF4-FFF2-40B4-BE49-F238E27FC236}">
                  <a16:creationId xmlns="" xmlns:a16="http://schemas.microsoft.com/office/drawing/2014/main" id="{B960D6F4-E625-45EA-87CC-A8A184BC24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8289"/>
            <a:stretch/>
          </p:blipFill>
          <p:spPr bwMode="auto">
            <a:xfrm>
              <a:off x="4226658" y="1599199"/>
              <a:ext cx="3738683" cy="4547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a:extLst>
                <a:ext uri="{FF2B5EF4-FFF2-40B4-BE49-F238E27FC236}">
                  <a16:creationId xmlns="" xmlns:a16="http://schemas.microsoft.com/office/drawing/2014/main" id="{DDDBE8D0-1F35-4ABF-A287-A9F9B98D0B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13377" y="1831620"/>
              <a:ext cx="3200446" cy="4799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656231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FB081612-53AA-4273-8C97-90C838C8519E}"/>
              </a:ext>
            </a:extLst>
          </p:cNvPr>
          <p:cNvGrpSpPr/>
          <p:nvPr/>
        </p:nvGrpSpPr>
        <p:grpSpPr>
          <a:xfrm>
            <a:off x="334183" y="103695"/>
            <a:ext cx="11732126" cy="6604084"/>
            <a:chOff x="334183" y="103695"/>
            <a:chExt cx="11732126" cy="6604084"/>
          </a:xfrm>
        </p:grpSpPr>
        <p:pic>
          <p:nvPicPr>
            <p:cNvPr id="5122" name="Picture 2">
              <a:extLst>
                <a:ext uri="{FF2B5EF4-FFF2-40B4-BE49-F238E27FC236}">
                  <a16:creationId xmlns="" xmlns:a16="http://schemas.microsoft.com/office/drawing/2014/main" id="{162F834E-6BF4-4061-ADFB-CB40DCBC4E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00950" y="3601286"/>
              <a:ext cx="5828586" cy="3058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a:extLst>
                <a:ext uri="{FF2B5EF4-FFF2-40B4-BE49-F238E27FC236}">
                  <a16:creationId xmlns="" xmlns:a16="http://schemas.microsoft.com/office/drawing/2014/main" id="{39535457-A796-4C69-8622-26700F302EF9}"/>
                </a:ext>
              </a:extLst>
            </p:cNvPr>
            <p:cNvSpPr/>
            <p:nvPr/>
          </p:nvSpPr>
          <p:spPr>
            <a:xfrm>
              <a:off x="5816339" y="103695"/>
              <a:ext cx="6249970" cy="3416320"/>
            </a:xfrm>
            <a:prstGeom prst="rect">
              <a:avLst/>
            </a:prstGeom>
          </p:spPr>
          <p:txBody>
            <a:bodyPr wrap="square">
              <a:spAutoFit/>
            </a:bodyPr>
            <a:lstStyle/>
            <a:p>
              <a:pPr algn="just"/>
              <a:r>
                <a:rPr lang="ru-RU" sz="2400" b="1" dirty="0">
                  <a:solidFill>
                    <a:srgbClr val="0070C0"/>
                  </a:solidFill>
                  <a:latin typeface="Georgia" panose="02040502050405020303" pitchFamily="18" charset="0"/>
                </a:rPr>
                <a:t>На фронтах Великой Отечественной войны с июня 1941 года. Командир эскадрильи 46-го гвардейского ночного бомбардировочного авиаполка гвардии майор Никулина Е. А. совершила </a:t>
              </a:r>
              <a:r>
                <a:rPr lang="ru-RU" sz="2400" b="1" dirty="0">
                  <a:solidFill>
                    <a:srgbClr val="FF0000"/>
                  </a:solidFill>
                  <a:latin typeface="Georgia" panose="02040502050405020303" pitchFamily="18" charset="0"/>
                </a:rPr>
                <a:t>794 боевых </a:t>
              </a:r>
              <a:r>
                <a:rPr lang="ru-RU" sz="2400" b="1" dirty="0">
                  <a:solidFill>
                    <a:srgbClr val="0070C0"/>
                  </a:solidFill>
                  <a:latin typeface="Georgia" panose="02040502050405020303" pitchFamily="18" charset="0"/>
                </a:rPr>
                <a:t>вылета на бомбардировку укреплений, переправ и войск противника, нанеся ему большой урон. </a:t>
              </a:r>
            </a:p>
          </p:txBody>
        </p:sp>
        <p:sp>
          <p:nvSpPr>
            <p:cNvPr id="2" name="Прямоугольник 1">
              <a:extLst>
                <a:ext uri="{FF2B5EF4-FFF2-40B4-BE49-F238E27FC236}">
                  <a16:creationId xmlns="" xmlns:a16="http://schemas.microsoft.com/office/drawing/2014/main" id="{B61A8F83-10FC-414B-95F7-59F3EA0726F8}"/>
                </a:ext>
              </a:extLst>
            </p:cNvPr>
            <p:cNvSpPr/>
            <p:nvPr/>
          </p:nvSpPr>
          <p:spPr>
            <a:xfrm>
              <a:off x="334183" y="4030123"/>
              <a:ext cx="5449950" cy="2677656"/>
            </a:xfrm>
            <a:prstGeom prst="rect">
              <a:avLst/>
            </a:prstGeom>
          </p:spPr>
          <p:txBody>
            <a:bodyPr wrap="square">
              <a:spAutoFit/>
            </a:bodyPr>
            <a:lstStyle/>
            <a:p>
              <a:pPr algn="just"/>
              <a:r>
                <a:rPr lang="ru-RU" sz="2400" b="1" dirty="0">
                  <a:solidFill>
                    <a:srgbClr val="0070C0"/>
                  </a:solidFill>
                  <a:latin typeface="Georgia" panose="02040502050405020303" pitchFamily="18" charset="0"/>
                </a:rPr>
                <a:t>Во время битвы за Севастополь лётчица установила рекорд, подняв на своём ПО-2 пятьсот килограммов авиабомб.  </a:t>
              </a:r>
            </a:p>
            <a:p>
              <a:pPr algn="just"/>
              <a:r>
                <a:rPr lang="ru-RU" sz="2400" b="1" dirty="0">
                  <a:solidFill>
                    <a:srgbClr val="0070C0"/>
                  </a:solidFill>
                  <a:latin typeface="Georgia" panose="02040502050405020303" pitchFamily="18" charset="0"/>
                </a:rPr>
                <a:t>Многие лётчицы прошли под её руководством школу мастерства и боевой выучки. </a:t>
              </a:r>
            </a:p>
          </p:txBody>
        </p:sp>
        <p:pic>
          <p:nvPicPr>
            <p:cNvPr id="5" name="Picture 4">
              <a:extLst>
                <a:ext uri="{FF2B5EF4-FFF2-40B4-BE49-F238E27FC236}">
                  <a16:creationId xmlns="" xmlns:a16="http://schemas.microsoft.com/office/drawing/2014/main" id="{A8141784-CFEE-4273-B77E-3392621C75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3060" y="244491"/>
              <a:ext cx="5147035" cy="3551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2522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 xmlns:a16="http://schemas.microsoft.com/office/drawing/2014/main" id="{C6AC6809-715E-4676-BE2B-8F3737CA5EB9}"/>
              </a:ext>
            </a:extLst>
          </p:cNvPr>
          <p:cNvGrpSpPr/>
          <p:nvPr/>
        </p:nvGrpSpPr>
        <p:grpSpPr>
          <a:xfrm>
            <a:off x="179164" y="283846"/>
            <a:ext cx="11795989" cy="6384577"/>
            <a:chOff x="254580" y="283846"/>
            <a:chExt cx="11795989" cy="6384577"/>
          </a:xfrm>
        </p:grpSpPr>
        <p:sp>
          <p:nvSpPr>
            <p:cNvPr id="2" name="Прямоугольник 1">
              <a:extLst>
                <a:ext uri="{FF2B5EF4-FFF2-40B4-BE49-F238E27FC236}">
                  <a16:creationId xmlns="" xmlns:a16="http://schemas.microsoft.com/office/drawing/2014/main" id="{6014F192-D4C5-408E-A506-F49974AB6309}"/>
                </a:ext>
              </a:extLst>
            </p:cNvPr>
            <p:cNvSpPr/>
            <p:nvPr/>
          </p:nvSpPr>
          <p:spPr>
            <a:xfrm>
              <a:off x="254580" y="3990767"/>
              <a:ext cx="6224776" cy="2677656"/>
            </a:xfrm>
            <a:prstGeom prst="rect">
              <a:avLst/>
            </a:prstGeom>
          </p:spPr>
          <p:txBody>
            <a:bodyPr wrap="square">
              <a:spAutoFit/>
            </a:bodyPr>
            <a:lstStyle/>
            <a:p>
              <a:r>
                <a:rPr lang="ru-RU" sz="2400" b="1" i="0" dirty="0">
                  <a:solidFill>
                    <a:srgbClr val="0070C0"/>
                  </a:solidFill>
                  <a:effectLst/>
                  <a:latin typeface="Georgia" panose="02040502050405020303" pitchFamily="18" charset="0"/>
                </a:rPr>
                <a:t>«Дина Никулина — профессиональный лётчик с отличной техникой пилотирования… Летала она бесстрашно»</a:t>
              </a:r>
            </a:p>
            <a:p>
              <a:r>
                <a:rPr lang="ru-RU" sz="2400" b="1" i="1" dirty="0">
                  <a:solidFill>
                    <a:srgbClr val="0070C0"/>
                  </a:solidFill>
                  <a:latin typeface="Georgia" panose="02040502050405020303" pitchFamily="18" charset="0"/>
                </a:rPr>
                <a:t>И. В. </a:t>
              </a:r>
              <a:r>
                <a:rPr lang="ru-RU" sz="2400" b="1" i="1" dirty="0" err="1">
                  <a:solidFill>
                    <a:srgbClr val="0070C0"/>
                  </a:solidFill>
                  <a:latin typeface="Georgia" panose="02040502050405020303" pitchFamily="18" charset="0"/>
                </a:rPr>
                <a:t>Ракобольская</a:t>
              </a:r>
              <a:r>
                <a:rPr lang="ru-RU" sz="2400" b="1" i="1" dirty="0">
                  <a:solidFill>
                    <a:srgbClr val="0070C0"/>
                  </a:solidFill>
                  <a:latin typeface="Georgia" panose="02040502050405020303" pitchFamily="18" charset="0"/>
                </a:rPr>
                <a:t>, Н. Ф. Кравцова, 2005</a:t>
              </a:r>
              <a:r>
                <a:rPr lang="ru-RU" sz="2400" b="1" i="1" strike="noStrike" dirty="0">
                  <a:solidFill>
                    <a:srgbClr val="0070C0"/>
                  </a:solidFill>
                  <a:effectLst/>
                  <a:latin typeface="Georgia" panose="02040502050405020303" pitchFamily="18" charset="0"/>
                </a:rPr>
                <a:t> г.</a:t>
              </a:r>
              <a:endParaRPr lang="ru-RU" sz="2400" b="1" i="0" dirty="0">
                <a:solidFill>
                  <a:srgbClr val="0070C0"/>
                </a:solidFill>
                <a:effectLst/>
                <a:latin typeface="Georgia" panose="02040502050405020303" pitchFamily="18" charset="0"/>
              </a:endParaRPr>
            </a:p>
          </p:txBody>
        </p:sp>
        <p:pic>
          <p:nvPicPr>
            <p:cNvPr id="4098" name="Picture 2">
              <a:extLst>
                <a:ext uri="{FF2B5EF4-FFF2-40B4-BE49-F238E27FC236}">
                  <a16:creationId xmlns="" xmlns:a16="http://schemas.microsoft.com/office/drawing/2014/main" id="{BBCB1600-5506-4FB5-AABD-075E5C9D755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4823" y="283846"/>
              <a:ext cx="5246101" cy="3370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a:extLst>
                <a:ext uri="{FF2B5EF4-FFF2-40B4-BE49-F238E27FC236}">
                  <a16:creationId xmlns="" xmlns:a16="http://schemas.microsoft.com/office/drawing/2014/main" id="{6B418D83-E63A-4921-AFF3-680470D7367A}"/>
                </a:ext>
              </a:extLst>
            </p:cNvPr>
            <p:cNvSpPr/>
            <p:nvPr/>
          </p:nvSpPr>
          <p:spPr>
            <a:xfrm>
              <a:off x="6064577" y="299233"/>
              <a:ext cx="5875985" cy="1200329"/>
            </a:xfrm>
            <a:prstGeom prst="rect">
              <a:avLst/>
            </a:prstGeom>
          </p:spPr>
          <p:txBody>
            <a:bodyPr wrap="square">
              <a:spAutoFit/>
            </a:bodyPr>
            <a:lstStyle/>
            <a:p>
              <a:pPr algn="r"/>
              <a:r>
                <a:rPr lang="ru-RU" sz="2400" b="1" dirty="0">
                  <a:solidFill>
                    <a:srgbClr val="0070C0"/>
                  </a:solidFill>
                  <a:latin typeface="Georgia" panose="02040502050405020303" pitchFamily="18" charset="0"/>
                </a:rPr>
                <a:t>«Дина Никулина — яркий человек, можно сказать, «лихой» лётчик…»</a:t>
              </a:r>
            </a:p>
          </p:txBody>
        </p:sp>
        <p:pic>
          <p:nvPicPr>
            <p:cNvPr id="5" name="Picture 6">
              <a:extLst>
                <a:ext uri="{FF2B5EF4-FFF2-40B4-BE49-F238E27FC236}">
                  <a16:creationId xmlns="" xmlns:a16="http://schemas.microsoft.com/office/drawing/2014/main" id="{BE1FE72C-AEBC-44FB-BC72-EDA6DA895D2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6401" y="3596312"/>
              <a:ext cx="4700776" cy="3072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a:extLst>
                <a:ext uri="{FF2B5EF4-FFF2-40B4-BE49-F238E27FC236}">
                  <a16:creationId xmlns="" xmlns:a16="http://schemas.microsoft.com/office/drawing/2014/main" id="{B590072B-6DB5-49A2-AB31-7B5C8C824B9C}"/>
                </a:ext>
              </a:extLst>
            </p:cNvPr>
            <p:cNvSpPr/>
            <p:nvPr/>
          </p:nvSpPr>
          <p:spPr>
            <a:xfrm>
              <a:off x="5825793" y="1545379"/>
              <a:ext cx="6224776" cy="1938992"/>
            </a:xfrm>
            <a:prstGeom prst="rect">
              <a:avLst/>
            </a:prstGeom>
          </p:spPr>
          <p:txBody>
            <a:bodyPr wrap="square">
              <a:spAutoFit/>
            </a:bodyPr>
            <a:lstStyle/>
            <a:p>
              <a:pPr algn="r"/>
              <a:r>
                <a:rPr lang="ru-RU" sz="2400" b="1" dirty="0">
                  <a:solidFill>
                    <a:srgbClr val="0070C0"/>
                  </a:solidFill>
                  <a:latin typeface="Georgia" panose="02040502050405020303" pitchFamily="18" charset="0"/>
                </a:rPr>
                <a:t>«На вечерах самодеятельности азартно отбивала чечётку, до тех пор, пока её не ранили в ногу. После этого мы узнали, что она отлично поёт…»</a:t>
              </a:r>
            </a:p>
          </p:txBody>
        </p:sp>
      </p:grpSp>
    </p:spTree>
    <p:extLst>
      <p:ext uri="{BB962C8B-B14F-4D97-AF65-F5344CB8AC3E}">
        <p14:creationId xmlns:p14="http://schemas.microsoft.com/office/powerpoint/2010/main" val="638574397"/>
      </p:ext>
    </p:extLst>
  </p:cSld>
  <p:clrMapOvr>
    <a:masterClrMapping/>
  </p:clrMapOvr>
  <p:transition spd="slow">
    <p:push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 xmlns:a16="http://schemas.microsoft.com/office/drawing/2014/main" id="{6F03C46A-303A-486A-8EF4-EBC234899B84}"/>
              </a:ext>
            </a:extLst>
          </p:cNvPr>
          <p:cNvGrpSpPr/>
          <p:nvPr/>
        </p:nvGrpSpPr>
        <p:grpSpPr>
          <a:xfrm>
            <a:off x="223170" y="176150"/>
            <a:ext cx="11745659" cy="6515127"/>
            <a:chOff x="223170" y="176150"/>
            <a:chExt cx="11745659" cy="6515127"/>
          </a:xfrm>
        </p:grpSpPr>
        <p:sp>
          <p:nvSpPr>
            <p:cNvPr id="3" name="Прямоугольник 2">
              <a:extLst>
                <a:ext uri="{FF2B5EF4-FFF2-40B4-BE49-F238E27FC236}">
                  <a16:creationId xmlns="" xmlns:a16="http://schemas.microsoft.com/office/drawing/2014/main" id="{B2C2D4CE-DE3D-4F34-9EA5-4E0D18969742}"/>
                </a:ext>
              </a:extLst>
            </p:cNvPr>
            <p:cNvSpPr/>
            <p:nvPr/>
          </p:nvSpPr>
          <p:spPr>
            <a:xfrm>
              <a:off x="223170" y="176150"/>
              <a:ext cx="11745659" cy="1938992"/>
            </a:xfrm>
            <a:prstGeom prst="rect">
              <a:avLst/>
            </a:prstGeom>
          </p:spPr>
          <p:txBody>
            <a:bodyPr wrap="square">
              <a:spAutoFit/>
            </a:bodyPr>
            <a:lstStyle/>
            <a:p>
              <a:pPr algn="just"/>
              <a:r>
                <a:rPr lang="ru-RU" sz="2400" b="1" dirty="0">
                  <a:solidFill>
                    <a:srgbClr val="0070C0"/>
                  </a:solidFill>
                  <a:latin typeface="Georgia" panose="02040502050405020303" pitchFamily="18" charset="0"/>
                </a:rPr>
                <a:t>После войны гвардии майор Никулина Е. А. (командир эскадрильи 46-го гвардейского ночного бомбардировочного авиационного полка (325-й ночной бомбардировочной авиационной дивизии 4-й воздушной армии, 2-го Белорусского фронта) — в запасе, а затем в отставке.</a:t>
              </a:r>
            </a:p>
          </p:txBody>
        </p:sp>
        <p:pic>
          <p:nvPicPr>
            <p:cNvPr id="4" name="Picture 6">
              <a:extLst>
                <a:ext uri="{FF2B5EF4-FFF2-40B4-BE49-F238E27FC236}">
                  <a16:creationId xmlns="" xmlns:a16="http://schemas.microsoft.com/office/drawing/2014/main" id="{77D69ADF-0411-4DA2-8CFA-24FC913257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40122" y="2115142"/>
              <a:ext cx="2919038" cy="4481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a:extLst>
                <a:ext uri="{FF2B5EF4-FFF2-40B4-BE49-F238E27FC236}">
                  <a16:creationId xmlns="" xmlns:a16="http://schemas.microsoft.com/office/drawing/2014/main" id="{C1FC8C43-7515-4AA5-BCF4-24E81E8FBD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8205" y="2209804"/>
              <a:ext cx="3179766" cy="4481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a:extLst>
                <a:ext uri="{FF2B5EF4-FFF2-40B4-BE49-F238E27FC236}">
                  <a16:creationId xmlns="" xmlns:a16="http://schemas.microsoft.com/office/drawing/2014/main" id="{7495F991-95FF-4B49-B155-8107D631346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34775" y="1851192"/>
              <a:ext cx="3216718" cy="4481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5990682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 xmlns:a16="http://schemas.microsoft.com/office/drawing/2014/main" id="{FF20D536-1594-4B1A-A466-AF6CF2196683}"/>
              </a:ext>
            </a:extLst>
          </p:cNvPr>
          <p:cNvGrpSpPr/>
          <p:nvPr/>
        </p:nvGrpSpPr>
        <p:grpSpPr>
          <a:xfrm>
            <a:off x="84841" y="103142"/>
            <a:ext cx="12013935" cy="6716635"/>
            <a:chOff x="84841" y="103142"/>
            <a:chExt cx="12013935" cy="6716635"/>
          </a:xfrm>
        </p:grpSpPr>
        <p:pic>
          <p:nvPicPr>
            <p:cNvPr id="3076" name="Picture 4">
              <a:extLst>
                <a:ext uri="{FF2B5EF4-FFF2-40B4-BE49-F238E27FC236}">
                  <a16:creationId xmlns="" xmlns:a16="http://schemas.microsoft.com/office/drawing/2014/main" id="{2C9F144E-08B2-48ED-83FF-0CBDC0E12C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825" y="4444407"/>
              <a:ext cx="2093760" cy="22196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 xmlns:a16="http://schemas.microsoft.com/office/drawing/2014/main" id="{8A365A21-B593-4B71-9FBC-87265F72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167" y="4610860"/>
              <a:ext cx="2093760" cy="220891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 xmlns:a16="http://schemas.microsoft.com/office/drawing/2014/main" id="{062ADD06-B6D8-463C-A5A6-8EC8132B613B}"/>
                </a:ext>
              </a:extLst>
            </p:cNvPr>
            <p:cNvSpPr/>
            <p:nvPr/>
          </p:nvSpPr>
          <p:spPr>
            <a:xfrm>
              <a:off x="3680847" y="3779863"/>
              <a:ext cx="4153033" cy="830997"/>
            </a:xfrm>
            <a:prstGeom prst="rect">
              <a:avLst/>
            </a:prstGeom>
          </p:spPr>
          <p:txBody>
            <a:bodyPr wrap="square">
              <a:spAutoFit/>
            </a:bodyPr>
            <a:lstStyle/>
            <a:p>
              <a:pPr algn="ctr"/>
              <a:r>
                <a:rPr lang="ru-RU" sz="2400" b="1" i="0" dirty="0">
                  <a:solidFill>
                    <a:srgbClr val="0070C0"/>
                  </a:solidFill>
                  <a:effectLst/>
                  <a:latin typeface="Georgia" panose="02040502050405020303" pitchFamily="18" charset="0"/>
                </a:rPr>
                <a:t>Орден Александра Невского (СССР)</a:t>
              </a:r>
            </a:p>
          </p:txBody>
        </p:sp>
        <p:sp>
          <p:nvSpPr>
            <p:cNvPr id="3" name="Прямоугольник 2">
              <a:extLst>
                <a:ext uri="{FF2B5EF4-FFF2-40B4-BE49-F238E27FC236}">
                  <a16:creationId xmlns="" xmlns:a16="http://schemas.microsoft.com/office/drawing/2014/main" id="{5B9C399E-DC94-4B88-9C6F-1EBCDA688247}"/>
                </a:ext>
              </a:extLst>
            </p:cNvPr>
            <p:cNvSpPr/>
            <p:nvPr/>
          </p:nvSpPr>
          <p:spPr>
            <a:xfrm>
              <a:off x="331857" y="3822825"/>
              <a:ext cx="2973787" cy="461665"/>
            </a:xfrm>
            <a:prstGeom prst="rect">
              <a:avLst/>
            </a:prstGeom>
          </p:spPr>
          <p:txBody>
            <a:bodyPr wrap="square">
              <a:spAutoFit/>
            </a:bodyPr>
            <a:lstStyle/>
            <a:p>
              <a:pPr algn="ctr"/>
              <a:r>
                <a:rPr lang="ru-RU" sz="2400" b="1" i="0" dirty="0">
                  <a:solidFill>
                    <a:srgbClr val="0070C0"/>
                  </a:solidFill>
                  <a:effectLst/>
                  <a:latin typeface="Georgia" panose="02040502050405020303" pitchFamily="18" charset="0"/>
                </a:rPr>
                <a:t>Орден Ленина</a:t>
              </a:r>
            </a:p>
          </p:txBody>
        </p:sp>
        <p:sp>
          <p:nvSpPr>
            <p:cNvPr id="4" name="Прямоугольник 3">
              <a:extLst>
                <a:ext uri="{FF2B5EF4-FFF2-40B4-BE49-F238E27FC236}">
                  <a16:creationId xmlns="" xmlns:a16="http://schemas.microsoft.com/office/drawing/2014/main" id="{9438982C-4676-4501-9AC7-20BF84FCC835}"/>
                </a:ext>
              </a:extLst>
            </p:cNvPr>
            <p:cNvSpPr/>
            <p:nvPr/>
          </p:nvSpPr>
          <p:spPr>
            <a:xfrm>
              <a:off x="150796" y="905029"/>
              <a:ext cx="3335913" cy="830997"/>
            </a:xfrm>
            <a:prstGeom prst="rect">
              <a:avLst/>
            </a:prstGeom>
          </p:spPr>
          <p:txBody>
            <a:bodyPr wrap="square">
              <a:spAutoFit/>
            </a:bodyPr>
            <a:lstStyle/>
            <a:p>
              <a:pPr algn="ctr"/>
              <a:r>
                <a:rPr lang="ru-RU" sz="2400" b="1" i="0" dirty="0">
                  <a:solidFill>
                    <a:srgbClr val="0070C0"/>
                  </a:solidFill>
                  <a:effectLst/>
                  <a:latin typeface="Georgia" panose="02040502050405020303" pitchFamily="18" charset="0"/>
                </a:rPr>
                <a:t>Герой Советского Союза</a:t>
              </a:r>
            </a:p>
          </p:txBody>
        </p:sp>
        <p:sp>
          <p:nvSpPr>
            <p:cNvPr id="8" name="Прямоугольник 7">
              <a:extLst>
                <a:ext uri="{FF2B5EF4-FFF2-40B4-BE49-F238E27FC236}">
                  <a16:creationId xmlns="" xmlns:a16="http://schemas.microsoft.com/office/drawing/2014/main" id="{CA05ADC7-84E8-41A6-9009-F9629F65FCB6}"/>
                </a:ext>
              </a:extLst>
            </p:cNvPr>
            <p:cNvSpPr/>
            <p:nvPr/>
          </p:nvSpPr>
          <p:spPr>
            <a:xfrm>
              <a:off x="84841" y="103142"/>
              <a:ext cx="12000321" cy="769441"/>
            </a:xfrm>
            <a:prstGeom prst="rect">
              <a:avLst/>
            </a:prstGeom>
          </p:spPr>
          <p:txBody>
            <a:bodyPr wrap="square">
              <a:spAutoFit/>
            </a:bodyPr>
            <a:lstStyle/>
            <a:p>
              <a:pPr algn="ctr"/>
              <a:r>
                <a:rPr lang="ru-RU" sz="4400" b="1" i="0" dirty="0">
                  <a:solidFill>
                    <a:srgbClr val="C00000"/>
                  </a:solidFill>
                  <a:effectLst/>
                  <a:latin typeface="Georgia" panose="02040502050405020303" pitchFamily="18" charset="0"/>
                </a:rPr>
                <a:t>Медали и ордена</a:t>
              </a:r>
            </a:p>
          </p:txBody>
        </p:sp>
        <p:pic>
          <p:nvPicPr>
            <p:cNvPr id="2050" name="Picture 2">
              <a:extLst>
                <a:ext uri="{FF2B5EF4-FFF2-40B4-BE49-F238E27FC236}">
                  <a16:creationId xmlns="" xmlns:a16="http://schemas.microsoft.com/office/drawing/2014/main" id="{0D1F34E7-59AE-4048-8BC8-6784F4A0A4D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97020" y="1687654"/>
              <a:ext cx="1372804" cy="19508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37DA6177-8C04-4174-9108-F2C1F9FFB0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197" y="1768472"/>
              <a:ext cx="1594703" cy="187001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 xmlns:a16="http://schemas.microsoft.com/office/drawing/2014/main" id="{F5DE96AD-879C-402E-BEF0-30686154238B}"/>
                </a:ext>
              </a:extLst>
            </p:cNvPr>
            <p:cNvSpPr/>
            <p:nvPr/>
          </p:nvSpPr>
          <p:spPr>
            <a:xfrm>
              <a:off x="3624080" y="905029"/>
              <a:ext cx="4477732" cy="830997"/>
            </a:xfrm>
            <a:prstGeom prst="rect">
              <a:avLst/>
            </a:prstGeom>
          </p:spPr>
          <p:txBody>
            <a:bodyPr wrap="square">
              <a:spAutoFit/>
            </a:bodyPr>
            <a:lstStyle/>
            <a:p>
              <a:r>
                <a:rPr lang="ru-RU" sz="2400" b="1" dirty="0">
                  <a:solidFill>
                    <a:srgbClr val="0070C0"/>
                  </a:solidFill>
                  <a:latin typeface="Georgia" panose="02040502050405020303" pitchFamily="18" charset="0"/>
                </a:rPr>
                <a:t>Орден Красного Знамени </a:t>
              </a:r>
            </a:p>
            <a:p>
              <a:pPr algn="ctr"/>
              <a:r>
                <a:rPr lang="ru-RU" sz="2400" b="1" dirty="0">
                  <a:solidFill>
                    <a:srgbClr val="0070C0"/>
                  </a:solidFill>
                  <a:latin typeface="Georgia" panose="02040502050405020303" pitchFamily="18" charset="0"/>
                </a:rPr>
                <a:t>(СССР)</a:t>
              </a:r>
              <a:endParaRPr lang="ru-RU" sz="2400" b="1" i="0" dirty="0">
                <a:solidFill>
                  <a:srgbClr val="0070C0"/>
                </a:solidFill>
                <a:effectLst/>
                <a:latin typeface="Georgia" panose="02040502050405020303" pitchFamily="18" charset="0"/>
              </a:endParaRPr>
            </a:p>
          </p:txBody>
        </p:sp>
        <p:pic>
          <p:nvPicPr>
            <p:cNvPr id="2054" name="Picture 6">
              <a:extLst>
                <a:ext uri="{FF2B5EF4-FFF2-40B4-BE49-F238E27FC236}">
                  <a16:creationId xmlns="" xmlns:a16="http://schemas.microsoft.com/office/drawing/2014/main" id="{0392E73F-7383-43DC-A789-59807EEF4E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68901" y="1736025"/>
              <a:ext cx="2049171" cy="2135171"/>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 xmlns:a16="http://schemas.microsoft.com/office/drawing/2014/main" id="{A68A47BD-2BD2-4A4E-B8A8-828813F5CD28}"/>
                </a:ext>
              </a:extLst>
            </p:cNvPr>
            <p:cNvSpPr/>
            <p:nvPr/>
          </p:nvSpPr>
          <p:spPr>
            <a:xfrm>
              <a:off x="8115426" y="905028"/>
              <a:ext cx="3983350" cy="830997"/>
            </a:xfrm>
            <a:prstGeom prst="rect">
              <a:avLst/>
            </a:prstGeom>
          </p:spPr>
          <p:txBody>
            <a:bodyPr wrap="square">
              <a:spAutoFit/>
            </a:bodyPr>
            <a:lstStyle/>
            <a:p>
              <a:pPr algn="ctr"/>
              <a:r>
                <a:rPr lang="ru-RU" sz="2400" b="1" dirty="0">
                  <a:solidFill>
                    <a:srgbClr val="0070C0"/>
                  </a:solidFill>
                  <a:latin typeface="Georgia" panose="02040502050405020303" pitchFamily="18" charset="0"/>
                </a:rPr>
                <a:t>Орден Отечественной войны </a:t>
              </a:r>
              <a:r>
                <a:rPr lang="en-US" sz="2400" b="1" dirty="0">
                  <a:solidFill>
                    <a:srgbClr val="0070C0"/>
                  </a:solidFill>
                  <a:latin typeface="Georgia" panose="02040502050405020303" pitchFamily="18" charset="0"/>
                </a:rPr>
                <a:t>I</a:t>
              </a:r>
              <a:r>
                <a:rPr lang="ru-RU" sz="2400" b="1" dirty="0">
                  <a:solidFill>
                    <a:srgbClr val="0070C0"/>
                  </a:solidFill>
                  <a:latin typeface="Georgia" panose="02040502050405020303" pitchFamily="18" charset="0"/>
                </a:rPr>
                <a:t> степени</a:t>
              </a:r>
            </a:p>
          </p:txBody>
        </p:sp>
        <p:sp>
          <p:nvSpPr>
            <p:cNvPr id="15" name="Прямоугольник 14">
              <a:extLst>
                <a:ext uri="{FF2B5EF4-FFF2-40B4-BE49-F238E27FC236}">
                  <a16:creationId xmlns="" xmlns:a16="http://schemas.microsoft.com/office/drawing/2014/main" id="{E00918F4-CFA3-4127-9C5A-973DD2301911}"/>
                </a:ext>
              </a:extLst>
            </p:cNvPr>
            <p:cNvSpPr/>
            <p:nvPr/>
          </p:nvSpPr>
          <p:spPr>
            <a:xfrm>
              <a:off x="8101812" y="3774454"/>
              <a:ext cx="3983350" cy="830997"/>
            </a:xfrm>
            <a:prstGeom prst="rect">
              <a:avLst/>
            </a:prstGeom>
          </p:spPr>
          <p:txBody>
            <a:bodyPr wrap="square">
              <a:spAutoFit/>
            </a:bodyPr>
            <a:lstStyle/>
            <a:p>
              <a:pPr algn="ctr"/>
              <a:r>
                <a:rPr lang="ru-RU" sz="2400" b="1" dirty="0">
                  <a:solidFill>
                    <a:srgbClr val="0070C0"/>
                  </a:solidFill>
                  <a:latin typeface="Georgia" panose="02040502050405020303" pitchFamily="18" charset="0"/>
                </a:rPr>
                <a:t>Орден Отечественной войны </a:t>
              </a:r>
              <a:r>
                <a:rPr lang="en-US" sz="2400" b="1" dirty="0">
                  <a:solidFill>
                    <a:srgbClr val="0070C0"/>
                  </a:solidFill>
                  <a:latin typeface="Georgia" panose="02040502050405020303" pitchFamily="18" charset="0"/>
                </a:rPr>
                <a:t>II</a:t>
              </a:r>
              <a:r>
                <a:rPr lang="ru-RU" sz="2400" b="1" dirty="0">
                  <a:solidFill>
                    <a:srgbClr val="0070C0"/>
                  </a:solidFill>
                  <a:latin typeface="Georgia" panose="02040502050405020303" pitchFamily="18" charset="0"/>
                </a:rPr>
                <a:t> степени</a:t>
              </a:r>
            </a:p>
          </p:txBody>
        </p:sp>
        <p:pic>
          <p:nvPicPr>
            <p:cNvPr id="2056" name="Picture 8">
              <a:extLst>
                <a:ext uri="{FF2B5EF4-FFF2-40B4-BE49-F238E27FC236}">
                  <a16:creationId xmlns="" xmlns:a16="http://schemas.microsoft.com/office/drawing/2014/main" id="{E84626AA-6FF8-4A3B-9EEA-C0B9516D12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8901" y="4599673"/>
              <a:ext cx="2130683" cy="22201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8627146"/>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 xmlns:a16="http://schemas.microsoft.com/office/drawing/2014/main" id="{BD0631A7-6D91-459E-9D31-B7BEFEE42C46}"/>
              </a:ext>
            </a:extLst>
          </p:cNvPr>
          <p:cNvGrpSpPr/>
          <p:nvPr/>
        </p:nvGrpSpPr>
        <p:grpSpPr>
          <a:xfrm>
            <a:off x="238260" y="180066"/>
            <a:ext cx="11715480" cy="6370975"/>
            <a:chOff x="238260" y="180066"/>
            <a:chExt cx="11715480" cy="6370975"/>
          </a:xfrm>
        </p:grpSpPr>
        <p:sp>
          <p:nvSpPr>
            <p:cNvPr id="3" name="Прямоугольник 2">
              <a:extLst>
                <a:ext uri="{FF2B5EF4-FFF2-40B4-BE49-F238E27FC236}">
                  <a16:creationId xmlns="" xmlns:a16="http://schemas.microsoft.com/office/drawing/2014/main" id="{4717067A-6F20-44CB-9257-04C945D8AB6D}"/>
                </a:ext>
              </a:extLst>
            </p:cNvPr>
            <p:cNvSpPr/>
            <p:nvPr/>
          </p:nvSpPr>
          <p:spPr>
            <a:xfrm>
              <a:off x="4421172" y="180066"/>
              <a:ext cx="3583548" cy="6370975"/>
            </a:xfrm>
            <a:prstGeom prst="rect">
              <a:avLst/>
            </a:prstGeom>
          </p:spPr>
          <p:txBody>
            <a:bodyPr wrap="square">
              <a:spAutoFit/>
            </a:bodyPr>
            <a:lstStyle/>
            <a:p>
              <a:pPr algn="just"/>
              <a:r>
                <a:rPr lang="ru-RU" sz="2400" b="1" dirty="0">
                  <a:solidFill>
                    <a:srgbClr val="0070C0"/>
                  </a:solidFill>
                  <a:latin typeface="Georgia" panose="02040502050405020303" pitchFamily="18" charset="0"/>
                </a:rPr>
                <a:t>Гвардии майор Евдокия Никулина, конечно, гордилась присвоенным ей званием Героя Советского Союза, но ещё большая гордость переполняла её сердце от мысли, что этого высокого звания были удостоены ещё восемь лётчиц эскадрильи, которой она командовала. </a:t>
              </a:r>
            </a:p>
          </p:txBody>
        </p:sp>
        <p:pic>
          <p:nvPicPr>
            <p:cNvPr id="1026" name="Picture 2">
              <a:extLst>
                <a:ext uri="{FF2B5EF4-FFF2-40B4-BE49-F238E27FC236}">
                  <a16:creationId xmlns="" xmlns:a16="http://schemas.microsoft.com/office/drawing/2014/main" id="{A44E2023-44FE-4E52-B258-30BA040BA7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7888" r="1041"/>
            <a:stretch/>
          </p:blipFill>
          <p:spPr bwMode="auto">
            <a:xfrm>
              <a:off x="8370193" y="324234"/>
              <a:ext cx="3583547" cy="5311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 xmlns:a16="http://schemas.microsoft.com/office/drawing/2014/main" id="{52A06FEA-0B62-4155-A346-4BE77D2CE01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2344" b="2580"/>
            <a:stretch/>
          </p:blipFill>
          <p:spPr bwMode="auto">
            <a:xfrm>
              <a:off x="238260" y="324234"/>
              <a:ext cx="3960248" cy="6067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a:extLst>
                <a:ext uri="{FF2B5EF4-FFF2-40B4-BE49-F238E27FC236}">
                  <a16:creationId xmlns="" xmlns:a16="http://schemas.microsoft.com/office/drawing/2014/main" id="{8A46D5DE-756C-4756-98CC-82FB5435F64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055532" y="4081622"/>
              <a:ext cx="1295856" cy="24392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5040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310</Words>
  <Application>Microsoft Office PowerPoint</Application>
  <PresentationFormat>Широкоэкранный</PresentationFormat>
  <Paragraphs>44</Paragraphs>
  <Slides>13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Calibri</vt:lpstr>
      <vt:lpstr>Calibri Light</vt:lpstr>
      <vt:lpstr>Georgia</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Кристина Холодова</dc:creator>
  <cp:lastModifiedBy>user</cp:lastModifiedBy>
  <cp:revision>111</cp:revision>
  <dcterms:created xsi:type="dcterms:W3CDTF">2020-01-14T17:38:36Z</dcterms:created>
  <dcterms:modified xsi:type="dcterms:W3CDTF">2020-02-19T11:59:38Z</dcterms:modified>
</cp:coreProperties>
</file>