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663300"/>
    <a:srgbClr val="FF9999"/>
    <a:srgbClr val="FF9933"/>
    <a:srgbClr val="FF99FF"/>
    <a:srgbClr val="CC3300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-114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4A4D-B138-4184-B9E3-1F236DEAFA0E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8B0E-0B6C-436E-B737-FF467E232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643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4A4D-B138-4184-B9E3-1F236DEAFA0E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8B0E-0B6C-436E-B737-FF467E232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051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4A4D-B138-4184-B9E3-1F236DEAFA0E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8B0E-0B6C-436E-B737-FF467E232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316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4A4D-B138-4184-B9E3-1F236DEAFA0E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8B0E-0B6C-436E-B737-FF467E232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891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4A4D-B138-4184-B9E3-1F236DEAFA0E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8B0E-0B6C-436E-B737-FF467E232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394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4A4D-B138-4184-B9E3-1F236DEAFA0E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8B0E-0B6C-436E-B737-FF467E232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109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4A4D-B138-4184-B9E3-1F236DEAFA0E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8B0E-0B6C-436E-B737-FF467E232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412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4A4D-B138-4184-B9E3-1F236DEAFA0E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8B0E-0B6C-436E-B737-FF467E232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8152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4A4D-B138-4184-B9E3-1F236DEAFA0E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8B0E-0B6C-436E-B737-FF467E232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3945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4A4D-B138-4184-B9E3-1F236DEAFA0E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8B0E-0B6C-436E-B737-FF467E232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267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4A4D-B138-4184-B9E3-1F236DEAFA0E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8B0E-0B6C-436E-B737-FF467E232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165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34A4D-B138-4184-B9E3-1F236DEAFA0E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A8B0E-0B6C-436E-B737-FF467E232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158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p.ru/edu/shkola/stalingradskaya-bitv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Презентация на тему:</a:t>
            </a:r>
            <a:br>
              <a:rPr lang="ru-RU" b="1" dirty="0" smtClean="0"/>
            </a:br>
            <a:r>
              <a:rPr lang="ru-RU" i="1" dirty="0" smtClean="0"/>
              <a:t>«Сталинградская битва – начало перелома в Великой Отечественной войне».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Выполнил: Тарареев Дмитрий Михайлович</a:t>
            </a:r>
          </a:p>
          <a:p>
            <a:r>
              <a:rPr lang="ru-RU" b="1" dirty="0" smtClean="0"/>
              <a:t>Ученик 5 «Б» класса МБОУ школы № 99 </a:t>
            </a:r>
          </a:p>
          <a:p>
            <a:r>
              <a:rPr lang="ru-RU" b="1" dirty="0" smtClean="0"/>
              <a:t>Г. Ростова-на-Дону 2026г.</a:t>
            </a:r>
          </a:p>
          <a:p>
            <a:r>
              <a:rPr lang="ru-RU" b="1" dirty="0" smtClean="0"/>
              <a:t>Преподаватель: Гилева Светлана Николаевна</a:t>
            </a:r>
          </a:p>
        </p:txBody>
      </p:sp>
    </p:spTree>
    <p:extLst>
      <p:ext uri="{BB962C8B-B14F-4D97-AF65-F5344CB8AC3E}">
        <p14:creationId xmlns="" xmlns:p14="http://schemas.microsoft.com/office/powerpoint/2010/main" val="2865222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57984" y="1316736"/>
            <a:ext cx="5305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5632" y="438912"/>
            <a:ext cx="5596128" cy="1754326"/>
          </a:xfrm>
          <a:prstGeom prst="rect">
            <a:avLst/>
          </a:prstGeom>
          <a:ln w="38100">
            <a:solidFill>
              <a:srgbClr val="CC330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Сталинградская битва — одно из важнейших и крупнейших сражений Великой Отечественной войны между Красной Армией и вермахтом, длившееся с 17 июля 1942 года по 2 февраля 1943 года. </a:t>
            </a:r>
            <a:r>
              <a:rPr lang="ru-RU" b="1" dirty="0" smtClean="0">
                <a:hlinkClick r:id="rId3"/>
              </a:rPr>
              <a:t/>
            </a:r>
            <a:br>
              <a:rPr lang="ru-RU" b="1" dirty="0" smtClean="0">
                <a:hlinkClick r:id="rId3"/>
              </a:rPr>
            </a:b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77824" y="2365248"/>
            <a:ext cx="5596128" cy="2308324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Битва происходила на территории современных Воронежской, Ростовской, Волгоградской областей и Республики Калмыкия. Цель немецкого командования — захватить Сталинград, перерезать Волгу и лишить СССР доступа к кавказской нефти. Советский Союз, в свою очередь, стремился удержать город и отстоять контроль над Волгой и Кавказом.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0016" y="4767072"/>
            <a:ext cx="5583936" cy="1477328"/>
          </a:xfrm>
          <a:prstGeom prst="rect">
            <a:avLst/>
          </a:prstGeom>
          <a:ln w="38100">
            <a:solidFill>
              <a:srgbClr val="CC330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 Сталинградская битва условно делится на 2 периода:</a:t>
            </a:r>
          </a:p>
          <a:p>
            <a:r>
              <a:rPr lang="ru-RU" b="1" dirty="0" smtClean="0"/>
              <a:t> 1. Оборонительный — с середины июля до середины ноября 1942 года.</a:t>
            </a:r>
          </a:p>
          <a:p>
            <a:r>
              <a:rPr lang="ru-RU" b="1" dirty="0" smtClean="0"/>
              <a:t>2. Наступательный — с 19 ноября 1942 года по 2 февраля 1943 года.</a:t>
            </a:r>
            <a:endParaRPr lang="ru-RU" b="1" dirty="0"/>
          </a:p>
        </p:txBody>
      </p:sp>
      <p:sp>
        <p:nvSpPr>
          <p:cNvPr id="102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avatars.mds.yandex.net/i?id=e835845fb647001bb6a2c8de5d3f5ef6d5277c88-5391229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1429" y="426720"/>
            <a:ext cx="5115220" cy="2877312"/>
          </a:xfrm>
          <a:prstGeom prst="rect">
            <a:avLst/>
          </a:prstGeom>
          <a:noFill/>
          <a:ln w="38100">
            <a:solidFill>
              <a:srgbClr val="CC3300"/>
            </a:solidFill>
          </a:ln>
        </p:spPr>
      </p:pic>
      <p:pic>
        <p:nvPicPr>
          <p:cNvPr id="1038" name="Picture 1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75202" y="3405251"/>
            <a:ext cx="5111998" cy="2910205"/>
          </a:xfrm>
          <a:prstGeom prst="rect">
            <a:avLst/>
          </a:prstGeom>
          <a:noFill/>
          <a:ln w="38100">
            <a:solidFill>
              <a:srgbClr val="CC33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186661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57984" y="1316736"/>
            <a:ext cx="5305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02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8" name="Picture 6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1136" y="3684491"/>
            <a:ext cx="7071360" cy="3173509"/>
          </a:xfrm>
          <a:prstGeom prst="rect">
            <a:avLst/>
          </a:prstGeom>
          <a:noFill/>
          <a:ln w="38100">
            <a:solidFill>
              <a:srgbClr val="A50021"/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573024" y="0"/>
            <a:ext cx="5303520" cy="3416320"/>
          </a:xfrm>
          <a:prstGeom prst="rect">
            <a:avLst/>
          </a:prstGeom>
          <a:ln w="38100"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Некоторые командующие СССР в Сталинградской битве (17 июля 1942 года — 2 февраля 1943 года):</a:t>
            </a:r>
          </a:p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А. М. Василевский (Представитель Ставки);</a:t>
            </a:r>
          </a:p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Н. Н. Воронов (координатор);</a:t>
            </a:r>
          </a:p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Н. Ф. Ватутин (Юго-западный фронт);</a:t>
            </a:r>
          </a:p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В. Н. Гордов (Сталинградский фронт);</a:t>
            </a:r>
          </a:p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А. И. Ерёменко (Сталинградский фронт);</a:t>
            </a:r>
          </a:p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С. К. Тимошенко (Сталинградский фронт);</a:t>
            </a:r>
          </a:p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К. К. Рокоссовский (Донской фронт);</a:t>
            </a:r>
          </a:p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В. И. Чуйков (62-я армия);</a:t>
            </a:r>
          </a:p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М. С. Шумилов (64-я армия);</a:t>
            </a:r>
          </a:p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Р. Я. Малиновский (2-я гвардейская армия).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2032" y="1"/>
            <a:ext cx="5583936" cy="3416320"/>
          </a:xfrm>
          <a:prstGeom prst="rect">
            <a:avLst/>
          </a:prstGeom>
          <a:ln w="38100"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Некоторые командующие Германии и её союзников в Сталинградской битве:</a:t>
            </a:r>
          </a:p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Э. фон Манштейн (Группа армий «Дон»);</a:t>
            </a:r>
          </a:p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М. фон Вейхс (Группа армий «B»);</a:t>
            </a:r>
          </a:p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Ф. Паулюс (6-я армия);</a:t>
            </a:r>
          </a:p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Г. Гот (4-я танковая армия);</a:t>
            </a:r>
          </a:p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В. фон Рихтгофен (4-й воздушный флот);</a:t>
            </a:r>
          </a:p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И. Гарибольди (итальянская 8-я армия);</a:t>
            </a:r>
          </a:p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Г. Яни (венгерская 2-я армия);</a:t>
            </a:r>
          </a:p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П. Думитреску (румынская 3-я армия);</a:t>
            </a:r>
          </a:p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К. Константинеску-Клапс (румынская 4-я армия).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86661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57984" y="1316736"/>
            <a:ext cx="5305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02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3168" y="243530"/>
            <a:ext cx="6096000" cy="584775"/>
          </a:xfrm>
          <a:prstGeom prst="rect">
            <a:avLst/>
          </a:prstGeom>
          <a:ln w="38100">
            <a:noFill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Операции Блау и Уран</a:t>
            </a:r>
            <a:endParaRPr lang="ru-RU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41248" y="3718679"/>
            <a:ext cx="5876544" cy="2862322"/>
          </a:xfrm>
          <a:prstGeom prst="rect">
            <a:avLst/>
          </a:prstGeom>
          <a:ln w="38100"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Операция «Уран» — стратегическая наступательная операция советских войск, начавшаяся 19 ноября 1942 года. Её целью было окружение и последующий разгром немецко-фашистских войск, находившихся под Сталинградом. План разрабатывался Ставкой Верховного Главнокомандования под руководством Иосифа Сталина, Георгия Жукова и Александра Василевского и предусматривал масштабное наступление силами трёх фронтов — Юго-Западного, Донского и Сталинградского. 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460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1360" y="3243780"/>
            <a:ext cx="5120640" cy="3614219"/>
          </a:xfrm>
          <a:prstGeom prst="rect">
            <a:avLst/>
          </a:prstGeom>
          <a:noFill/>
          <a:ln w="38100">
            <a:solidFill>
              <a:srgbClr val="A50021"/>
            </a:solidFill>
          </a:ln>
        </p:spPr>
      </p:pic>
      <p:pic>
        <p:nvPicPr>
          <p:cNvPr id="19463" name="Picture 7" descr="C:\Users\Пользователь\Desktop\Дмитрий, школа\Презентации\4591a9f9-75d9-4f5b-98ee-083aa66144b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3552" y="0"/>
            <a:ext cx="5108448" cy="3145536"/>
          </a:xfrm>
          <a:prstGeom prst="rect">
            <a:avLst/>
          </a:prstGeom>
          <a:noFill/>
          <a:ln w="38100">
            <a:solidFill>
              <a:srgbClr val="A50021"/>
            </a:solidFill>
          </a:ln>
        </p:spPr>
      </p:pic>
      <p:sp>
        <p:nvSpPr>
          <p:cNvPr id="19" name="Прямоугольник 18"/>
          <p:cNvSpPr/>
          <p:nvPr/>
        </p:nvSpPr>
        <p:spPr>
          <a:xfrm>
            <a:off x="835152" y="825699"/>
            <a:ext cx="5882640" cy="2862322"/>
          </a:xfrm>
          <a:prstGeom prst="rect">
            <a:avLst/>
          </a:prstGeom>
          <a:ln w="38100"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Операция «Блау» (28 июня — 24 ноября 1942 года) — часть стратегического плана войск нацистской Германии во время летне-осеннего наступления немецких войск на южном направлении Восточного фронта в ходе Великой Отечественной войны. Основной целью операции был захват нефтяных месторождений Северного Кавказа и Баку. Операция имела четыре этапа и была нацелена на уничтожение войск Красной Армии на южном, юго-западном и юго-восточном направлениях.</a:t>
            </a:r>
            <a:r>
              <a:rPr lang="ru-RU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86661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57984" y="1316736"/>
            <a:ext cx="5305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02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632" y="506052"/>
            <a:ext cx="10338815" cy="582159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186661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" y="4962144"/>
            <a:ext cx="10241280" cy="1895856"/>
          </a:xfrm>
          <a:prstGeom prst="rect">
            <a:avLst/>
          </a:prstGeom>
          <a:noFill/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238" y="1597163"/>
            <a:ext cx="6197273" cy="4011157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57984" y="1316736"/>
            <a:ext cx="5305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02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3296" y="325088"/>
            <a:ext cx="11314176" cy="1323439"/>
          </a:xfrm>
          <a:prstGeom prst="rect">
            <a:avLst/>
          </a:prstGeom>
          <a:ln w="38100">
            <a:solidFill>
              <a:srgbClr val="A50021"/>
            </a:solidFill>
          </a:ln>
          <a:effectLst>
            <a:outerShdw blurRad="50800" dist="50800" dir="5400000" sx="200000" sy="200000" algn="ctr" rotWithShape="0">
              <a:srgbClr val="000000">
                <a:alpha val="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Почему  Сталинградская битва стала переломом в Великой Отечественной войне?</a:t>
            </a:r>
            <a:endParaRPr lang="ru-RU" sz="4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6" name="Picture 8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104" y="1718757"/>
            <a:ext cx="4648455" cy="2999547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609600" y="1792224"/>
            <a:ext cx="42062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Под Сталинградом Германия утратила крупнейшую на тот момент группировку войск, лишившись десятков дивизий, опытных офицеров и значительных резервов техники. После этого поражения вермахт окончательно потерял инициативу на Восточном фронте и перешёл к обороне.</a:t>
            </a:r>
            <a:endParaRPr lang="ru-RU" sz="2000" dirty="0"/>
          </a:p>
        </p:txBody>
      </p:sp>
      <p:pic>
        <p:nvPicPr>
          <p:cNvPr id="17" name="Picture 8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712661"/>
            <a:ext cx="4676796" cy="3017835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5474208" y="1812512"/>
            <a:ext cx="4059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 </a:t>
            </a:r>
            <a:r>
              <a:rPr lang="ru-RU" sz="2000" b="1" dirty="0" smtClean="0"/>
              <a:t>Разгром немецких войск под Сталинградом стал крахом мифа о непобедимости вермахта, который долгие годы поддерживался пропагандой и успехами Германии в Европе. Для советских солдат и тыла эта победа стала источником уверенности.</a:t>
            </a:r>
            <a:endParaRPr lang="ru-RU" sz="2000" b="1" dirty="0"/>
          </a:p>
        </p:txBody>
      </p:sp>
      <p:pic>
        <p:nvPicPr>
          <p:cNvPr id="21" name="Picture 8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392" y="4962144"/>
            <a:ext cx="9540240" cy="153912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829056" y="5230660"/>
            <a:ext cx="8985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Под Сталинградом были практически уничтожены 3-я и 4-я румынские армии, 8-я итальянская и 2-я венгерская армии, что вызвало кризис доверия между Берлином и правительствами в Бухаресте, Будапеште и Риме.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4186661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57984" y="1316736"/>
            <a:ext cx="5305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02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0432" y="1423415"/>
            <a:ext cx="6986016" cy="5239513"/>
          </a:xfrm>
          <a:prstGeom prst="rect">
            <a:avLst/>
          </a:prstGeom>
          <a:noFill/>
          <a:ln w="38100">
            <a:solidFill>
              <a:srgbClr val="A50021"/>
            </a:solidFill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08151" y="243840"/>
            <a:ext cx="2683849" cy="3477832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85376" y="3900772"/>
            <a:ext cx="2706624" cy="2957228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1231392" y="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 smtClean="0"/>
          </a:p>
        </p:txBody>
      </p:sp>
      <p:sp>
        <p:nvSpPr>
          <p:cNvPr id="20" name="Прямоугольник 19"/>
          <p:cNvSpPr/>
          <p:nvPr/>
        </p:nvSpPr>
        <p:spPr>
          <a:xfrm>
            <a:off x="1182624" y="0"/>
            <a:ext cx="6096000" cy="1200329"/>
          </a:xfrm>
          <a:prstGeom prst="rect">
            <a:avLst/>
          </a:prstGeom>
          <a:ln w="38100">
            <a:solidFill>
              <a:srgbClr val="A50021"/>
            </a:solidFill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Сталинград – город  мужества и славы! Мы будем вечно помнить стойкость наших защитников, которые несмотря ни на что, боролись за нашу свободу!     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НИКТО НЕ ЗАБЫТ! НИЧТО НЕ ЗАБЫТО!</a:t>
            </a:r>
          </a:p>
        </p:txBody>
      </p:sp>
    </p:spTree>
    <p:extLst>
      <p:ext uri="{BB962C8B-B14F-4D97-AF65-F5344CB8AC3E}">
        <p14:creationId xmlns="" xmlns:p14="http://schemas.microsoft.com/office/powerpoint/2010/main" val="4186661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1216" y="1135366"/>
            <a:ext cx="3943414" cy="53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840992" y="0"/>
            <a:ext cx="1066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Мой прадедушка, Хейгетян Гаспар Карапетович, участвовал в Сталинградской битве</a:t>
            </a:r>
            <a:endParaRPr lang="ru-RU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0976" y="1414272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…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Когда начался бой под Сталинградом, в 1942 году командир части попросил доставить приказ на правый берег Волги.  Было очень холодно и в ледяной воде он переплыл Волгу. Приказ был доставлен вовремя. Так как вода была очень холодная, он заболел и был отправлен в госпиталь.</a:t>
            </a:r>
          </a:p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Победу встретил в Берлине. Продолжал служить в армии на территории Молдавии. И только в 1946 году возвратился на Родину.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454</Words>
  <Application>Microsoft Office PowerPoint</Application>
  <PresentationFormat>Произвольный</PresentationFormat>
  <Paragraphs>52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на тему: «Сталинградская битва – начало перелома в Великой Отечественной войне».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«Сталинградская битва – начало перелома в Великой Отечественной войне».</dc:title>
  <dc:creator>Тимофей</dc:creator>
  <cp:lastModifiedBy>Пользователь</cp:lastModifiedBy>
  <cp:revision>54</cp:revision>
  <dcterms:created xsi:type="dcterms:W3CDTF">2026-02-14T13:45:12Z</dcterms:created>
  <dcterms:modified xsi:type="dcterms:W3CDTF">2026-02-17T19:52:28Z</dcterms:modified>
</cp:coreProperties>
</file>