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5" r:id="rId4"/>
    <p:sldId id="260" r:id="rId5"/>
    <p:sldId id="266" r:id="rId6"/>
    <p:sldId id="264" r:id="rId7"/>
    <p:sldId id="262" r:id="rId8"/>
    <p:sldId id="261" r:id="rId9"/>
    <p:sldId id="263" r:id="rId10"/>
    <p:sldId id="25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46D6-BD43-41F2-87D0-AEB07A5EB919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A4B6F-E9C3-420D-BB75-C13BC5F7F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97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46D6-BD43-41F2-87D0-AEB07A5EB919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A4B6F-E9C3-420D-BB75-C13BC5F7F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0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46D6-BD43-41F2-87D0-AEB07A5EB919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A4B6F-E9C3-420D-BB75-C13BC5F7F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67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46D6-BD43-41F2-87D0-AEB07A5EB919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A4B6F-E9C3-420D-BB75-C13BC5F7F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41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46D6-BD43-41F2-87D0-AEB07A5EB919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A4B6F-E9C3-420D-BB75-C13BC5F7F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97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46D6-BD43-41F2-87D0-AEB07A5EB919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A4B6F-E9C3-420D-BB75-C13BC5F7F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8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46D6-BD43-41F2-87D0-AEB07A5EB919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A4B6F-E9C3-420D-BB75-C13BC5F7F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76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46D6-BD43-41F2-87D0-AEB07A5EB919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A4B6F-E9C3-420D-BB75-C13BC5F7F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05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46D6-BD43-41F2-87D0-AEB07A5EB919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A4B6F-E9C3-420D-BB75-C13BC5F7F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23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46D6-BD43-41F2-87D0-AEB07A5EB919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A4B6F-E9C3-420D-BB75-C13BC5F7F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8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446D6-BD43-41F2-87D0-AEB07A5EB919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A4B6F-E9C3-420D-BB75-C13BC5F7F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569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446D6-BD43-41F2-87D0-AEB07A5EB919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A4B6F-E9C3-420D-BB75-C13BC5F7F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8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7368" y="766680"/>
            <a:ext cx="107151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Презентация на тему: </a:t>
            </a:r>
          </a:p>
          <a:p>
            <a:pPr algn="ctr"/>
            <a:r>
              <a:rPr lang="ru-RU" sz="4400" b="1" i="1" dirty="0" smtClean="0"/>
              <a:t>«Сталинградская битва – начало перелома в</a:t>
            </a:r>
          </a:p>
          <a:p>
            <a:pPr algn="ctr"/>
            <a:r>
              <a:rPr lang="ru-RU" sz="4400" b="1" i="1" dirty="0" smtClean="0"/>
              <a:t> Великой Отечественной войне»</a:t>
            </a:r>
            <a:endParaRPr lang="ru-RU" sz="4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326920" y="3886200"/>
            <a:ext cx="5899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Автор: Фирсов А.А.</a:t>
            </a:r>
          </a:p>
          <a:p>
            <a:r>
              <a:rPr lang="ru-RU" sz="3200" b="1" dirty="0" smtClean="0"/>
              <a:t>МБОУ Школа №99, 5 класс «Б»</a:t>
            </a:r>
          </a:p>
          <a:p>
            <a:r>
              <a:rPr lang="ru-RU" sz="3200" b="1" dirty="0"/>
              <a:t>г</a:t>
            </a:r>
            <a:r>
              <a:rPr lang="ru-RU" sz="3200" b="1" dirty="0" smtClean="0"/>
              <a:t>.Ростов-на-Дону, 2026 г.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2031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00" y="1752600"/>
            <a:ext cx="3219449" cy="4292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1" y="1752601"/>
            <a:ext cx="3239200" cy="4304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761189"/>
            <a:ext cx="6789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Мой прадедушка, Фирсов Николай Дмитриевич,</a:t>
            </a:r>
          </a:p>
          <a:p>
            <a:pPr algn="ctr"/>
            <a:r>
              <a:rPr lang="ru-RU" sz="2400" b="1" dirty="0" smtClean="0"/>
              <a:t> принимал участие в обороне Сталинграда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65" y="1705373"/>
            <a:ext cx="3267635" cy="433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089" y="3201210"/>
            <a:ext cx="33267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C000"/>
                </a:solidFill>
                <a:latin typeface="LatoWeb"/>
              </a:rPr>
              <a:t>Г</a:t>
            </a:r>
            <a:r>
              <a:rPr lang="ru-RU" dirty="0" smtClean="0">
                <a:solidFill>
                  <a:srgbClr val="FFC000"/>
                </a:solidFill>
                <a:latin typeface="LatoWeb"/>
              </a:rPr>
              <a:t>ерманское </a:t>
            </a:r>
            <a:r>
              <a:rPr lang="ru-RU" dirty="0">
                <a:solidFill>
                  <a:srgbClr val="FFC000"/>
                </a:solidFill>
                <a:latin typeface="LatoWeb"/>
              </a:rPr>
              <a:t>командование выбрало в качестве стратегической цели на лето 1942 года одно направление - Кавказ с его богатыми ресурсами, и прежде всего нефтью, которая была как воздух необходима немецкой армии для продолжения боевых </a:t>
            </a:r>
            <a:r>
              <a:rPr lang="ru-RU" dirty="0" smtClean="0">
                <a:solidFill>
                  <a:srgbClr val="FFC000"/>
                </a:solidFill>
                <a:latin typeface="LatoWeb"/>
              </a:rPr>
              <a:t>действий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3000" y="5123445"/>
            <a:ext cx="8407400" cy="92333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LatoWeb"/>
              </a:rPr>
              <a:t>Гитлер отдал приказ взять Сталинград любой ценой. </a:t>
            </a:r>
            <a:r>
              <a:rPr lang="ru-RU" b="1" dirty="0" smtClean="0">
                <a:solidFill>
                  <a:srgbClr val="FF0000"/>
                </a:solidFill>
                <a:latin typeface="LatoWeb"/>
              </a:rPr>
              <a:t>Город </a:t>
            </a:r>
            <a:r>
              <a:rPr lang="ru-RU" b="1" dirty="0">
                <a:solidFill>
                  <a:srgbClr val="FF0000"/>
                </a:solidFill>
                <a:latin typeface="LatoWeb"/>
              </a:rPr>
              <a:t>был важнейшим транспортным и промышленным центром. </a:t>
            </a:r>
            <a:r>
              <a:rPr lang="ru-RU" b="1" dirty="0" smtClean="0">
                <a:solidFill>
                  <a:srgbClr val="FF0000"/>
                </a:solidFill>
                <a:latin typeface="LatoWeb"/>
              </a:rPr>
              <a:t>Кроме того, он видел </a:t>
            </a:r>
            <a:r>
              <a:rPr lang="ru-RU" b="1" dirty="0">
                <a:solidFill>
                  <a:srgbClr val="FF0000"/>
                </a:solidFill>
                <a:latin typeface="LatoWeb"/>
              </a:rPr>
              <a:t>в городе Сталина важнейший символ для советских </a:t>
            </a:r>
            <a:r>
              <a:rPr lang="ru-RU" b="1" dirty="0" smtClean="0">
                <a:solidFill>
                  <a:srgbClr val="FF0000"/>
                </a:solidFill>
                <a:latin typeface="LatoWeb"/>
              </a:rPr>
              <a:t>людей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42858" y="685894"/>
            <a:ext cx="8470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252525"/>
                </a:solidFill>
                <a:latin typeface="LatoWeb"/>
              </a:rPr>
              <a:t>Почему Германия так рвалась к </a:t>
            </a:r>
            <a:r>
              <a:rPr lang="ru-RU" sz="2800" b="1" dirty="0" smtClean="0">
                <a:solidFill>
                  <a:srgbClr val="252525"/>
                </a:solidFill>
                <a:latin typeface="LatoWeb"/>
              </a:rPr>
              <a:t>Сталинграду?</a:t>
            </a:r>
            <a:endParaRPr lang="ru-RU" sz="2800" b="1" i="0" dirty="0">
              <a:solidFill>
                <a:srgbClr val="252525"/>
              </a:solidFill>
              <a:effectLst/>
              <a:latin typeface="LatoWeb"/>
            </a:endParaRPr>
          </a:p>
        </p:txBody>
      </p:sp>
      <p:pic>
        <p:nvPicPr>
          <p:cNvPr id="1026" name="Picture 2" descr="https://static.vecteezy.com/system/resources/previews/049/346/581/non_2x/antique-script-on-parchment-paper-free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0" y="1081849"/>
            <a:ext cx="3359709" cy="224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74600" y="1327999"/>
            <a:ext cx="2537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52525"/>
                </a:solidFill>
                <a:latin typeface="LatoWeb"/>
              </a:rPr>
              <a:t>11 </a:t>
            </a:r>
            <a:r>
              <a:rPr lang="ru-RU" dirty="0" smtClean="0">
                <a:solidFill>
                  <a:srgbClr val="252525"/>
                </a:solidFill>
                <a:latin typeface="LatoWeb"/>
              </a:rPr>
              <a:t>апреля 1942 г. </a:t>
            </a:r>
            <a:r>
              <a:rPr lang="ru-RU" dirty="0">
                <a:solidFill>
                  <a:srgbClr val="252525"/>
                </a:solidFill>
                <a:latin typeface="LatoWeb"/>
              </a:rPr>
              <a:t>был подготовлен план наступательной операции под кодовым названием "Блау"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89" y="1187872"/>
            <a:ext cx="7047811" cy="384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0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7800" y="945238"/>
            <a:ext cx="2895600" cy="2308324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LatoWeb"/>
              </a:rPr>
              <a:t>Оборонительный период Сталинградской битвы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LatoWeb"/>
              </a:rPr>
              <a:t> 17 </a:t>
            </a:r>
            <a:r>
              <a:rPr lang="ru-RU" sz="2400" b="1" dirty="0">
                <a:solidFill>
                  <a:srgbClr val="FF0000"/>
                </a:solidFill>
                <a:latin typeface="LatoWeb"/>
              </a:rPr>
              <a:t>июля 1942 г. </a:t>
            </a:r>
            <a:r>
              <a:rPr lang="ru-RU" sz="2400" b="1" dirty="0" smtClean="0">
                <a:solidFill>
                  <a:srgbClr val="FF0000"/>
                </a:solidFill>
                <a:latin typeface="LatoWeb"/>
              </a:rPr>
              <a:t>– 18 ноября 1942 г.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856338"/>
            <a:ext cx="8813800" cy="5040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729" y="3367501"/>
            <a:ext cx="3968372" cy="2628083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9" y="3367501"/>
            <a:ext cx="4291399" cy="262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7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200"/>
            <a:ext cx="12191999" cy="5295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0786" y="850900"/>
            <a:ext cx="975042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Германское командование в Сталинградской битве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38" y="1575373"/>
            <a:ext cx="1728004" cy="2348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1090" y="4063420"/>
            <a:ext cx="1917700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Герман Гот</a:t>
            </a:r>
          </a:p>
          <a:p>
            <a:r>
              <a:rPr lang="ru-RU" sz="2000" b="1" dirty="0" smtClean="0"/>
              <a:t>Командующий 4-й танковой армией</a:t>
            </a:r>
          </a:p>
          <a:p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74" y="1575374"/>
            <a:ext cx="1722120" cy="23483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08620" y="4063418"/>
            <a:ext cx="1978828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Максимиллиан фон Вайкс</a:t>
            </a:r>
          </a:p>
          <a:p>
            <a:r>
              <a:rPr lang="ru-RU" sz="2000" b="1" dirty="0" smtClean="0"/>
              <a:t>Командующий группой армии «Б»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73" y="1575373"/>
            <a:ext cx="1786498" cy="23483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68" y="1575373"/>
            <a:ext cx="1747280" cy="2348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47511" y="4063416"/>
            <a:ext cx="1875960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Фридрих Паулюс</a:t>
            </a:r>
          </a:p>
          <a:p>
            <a:r>
              <a:rPr lang="ru-RU" sz="2000" b="1" dirty="0" smtClean="0"/>
              <a:t>Командующий 6-й армией Вермахта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196068" y="4063416"/>
            <a:ext cx="1861916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Эрих фон Манштейн</a:t>
            </a:r>
          </a:p>
          <a:p>
            <a:r>
              <a:rPr lang="ru-RU" sz="2000" b="1" dirty="0" smtClean="0"/>
              <a:t>Командующий группой армии «Дон»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1672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0930" y="957938"/>
            <a:ext cx="3243970" cy="2308324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LatoWeb"/>
              </a:rPr>
              <a:t>Наступательный период Сталинградской битвы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LatoWeb"/>
              </a:rPr>
              <a:t> 19 ноября 1942 </a:t>
            </a:r>
            <a:r>
              <a:rPr lang="ru-RU" sz="2400" b="1" dirty="0">
                <a:solidFill>
                  <a:srgbClr val="FF0000"/>
                </a:solidFill>
                <a:latin typeface="LatoWeb"/>
              </a:rPr>
              <a:t>г. </a:t>
            </a:r>
            <a:r>
              <a:rPr lang="ru-RU" sz="2400" b="1" dirty="0" smtClean="0">
                <a:solidFill>
                  <a:srgbClr val="FF0000"/>
                </a:solidFill>
                <a:latin typeface="LatoWeb"/>
              </a:rPr>
              <a:t>– 2 февраля 1943 г.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774700"/>
            <a:ext cx="7758057" cy="5283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935" y="957938"/>
            <a:ext cx="2076391" cy="1697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30" y="3429000"/>
            <a:ext cx="3663070" cy="246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790575"/>
            <a:ext cx="3344125" cy="5276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561" y="790575"/>
            <a:ext cx="3565439" cy="5276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790575"/>
            <a:ext cx="703580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56429" y="648258"/>
            <a:ext cx="10849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Web"/>
              </a:rPr>
              <a:t>Соотношение сил и потерь сторон в Сталинградской битве.</a:t>
            </a:r>
            <a:endParaRPr lang="ru-RU" sz="28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LatoWeb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1171478"/>
            <a:ext cx="8864600" cy="49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7029" y="742434"/>
            <a:ext cx="845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Web"/>
              </a:rPr>
              <a:t>Почему Сталинград стал переломом в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Web"/>
              </a:rPr>
              <a:t>войне?</a:t>
            </a:r>
            <a:endParaRPr lang="ru-RU" sz="28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LatoWeb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1" y="1265653"/>
            <a:ext cx="11810999" cy="1259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92" y="2667136"/>
            <a:ext cx="5548442" cy="1938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300" y="2650929"/>
            <a:ext cx="5892800" cy="19927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7929" y="1259413"/>
            <a:ext cx="116451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Под </a:t>
            </a:r>
            <a:r>
              <a:rPr lang="ru-RU" dirty="0">
                <a:latin typeface="Arial Black" panose="020B0A04020102020204" pitchFamily="34" charset="0"/>
              </a:rPr>
              <a:t>Сталинградом Германия </a:t>
            </a:r>
            <a:r>
              <a:rPr lang="ru-RU" dirty="0" smtClean="0">
                <a:latin typeface="Arial Black" panose="020B0A04020102020204" pitchFamily="34" charset="0"/>
              </a:rPr>
              <a:t>утратила крупнейшую </a:t>
            </a:r>
            <a:r>
              <a:rPr lang="ru-RU" dirty="0">
                <a:latin typeface="Arial Black" panose="020B0A04020102020204" pitchFamily="34" charset="0"/>
              </a:rPr>
              <a:t>группировку войск, лишившись десятков дивизий, опытных офицеров и значительных резервов техники. После этого поражения вермахт окончательно потерял инициативу на Восточном фронте и перешел к обороне.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929" y="2772054"/>
            <a:ext cx="50436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Разгром немецких войск под Сталинградом стал крахом мифа о непобедимости </a:t>
            </a:r>
            <a:r>
              <a:rPr lang="ru-RU" dirty="0" smtClean="0">
                <a:latin typeface="Arial Black" panose="020B0A04020102020204" pitchFamily="34" charset="0"/>
              </a:rPr>
              <a:t>вермахта. </a:t>
            </a:r>
            <a:r>
              <a:rPr lang="ru-RU" dirty="0">
                <a:latin typeface="Arial Black" panose="020B0A04020102020204" pitchFamily="34" charset="0"/>
              </a:rPr>
              <a:t>Для советских солдат и тыла эта победа стала источником уверенности.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69065" y="2806888"/>
            <a:ext cx="51466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Усилился </a:t>
            </a:r>
            <a:r>
              <a:rPr lang="ru-RU" dirty="0">
                <a:latin typeface="Arial Black" panose="020B0A04020102020204" pitchFamily="34" charset="0"/>
              </a:rPr>
              <a:t>международный авторитет </a:t>
            </a:r>
            <a:r>
              <a:rPr lang="ru-RU" dirty="0" smtClean="0">
                <a:latin typeface="Arial Black" panose="020B0A04020102020204" pitchFamily="34" charset="0"/>
              </a:rPr>
              <a:t>СССР. </a:t>
            </a:r>
            <a:r>
              <a:rPr lang="ru-RU" dirty="0">
                <a:latin typeface="Arial Black" panose="020B0A04020102020204" pitchFamily="34" charset="0"/>
              </a:rPr>
              <a:t>Турция и Япония отказались от вступления в войну против Советского Союза, что имело важное стратегическое значение.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9" y="4739640"/>
            <a:ext cx="11796841" cy="12420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14400" y="4871136"/>
            <a:ext cx="1107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52525"/>
                </a:solidFill>
                <a:latin typeface="Arial Black" panose="020B0A04020102020204" pitchFamily="34" charset="0"/>
              </a:rPr>
              <a:t>Под </a:t>
            </a:r>
            <a:r>
              <a:rPr lang="ru-RU" dirty="0">
                <a:solidFill>
                  <a:srgbClr val="252525"/>
                </a:solidFill>
                <a:latin typeface="Arial Black" panose="020B0A04020102020204" pitchFamily="34" charset="0"/>
              </a:rPr>
              <a:t>Сталинградом были практически уничтожены 3-я и 4-я румынские армии, 8-я итальянская и 2-я венгерская армии, что вызвало кризис доверия между Берлином и правительствами в Бухаресте, Будапеште и Риме.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03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47700" y="1053385"/>
            <a:ext cx="36957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Защитник Сталинграда</a:t>
            </a:r>
            <a:endParaRPr lang="ru-RU" sz="2400" i="1" dirty="0"/>
          </a:p>
          <a:p>
            <a:r>
              <a:rPr lang="ru-RU" sz="2400" dirty="0"/>
              <a:t> </a:t>
            </a:r>
          </a:p>
          <a:p>
            <a:r>
              <a:rPr lang="ru-RU" b="1" dirty="0"/>
              <a:t>В зное заводы, дома, вокзал.</a:t>
            </a:r>
          </a:p>
          <a:p>
            <a:r>
              <a:rPr lang="ru-RU" b="1" dirty="0"/>
              <a:t>Пыль на крутом берегу.</a:t>
            </a:r>
          </a:p>
          <a:p>
            <a:r>
              <a:rPr lang="ru-RU" b="1" dirty="0"/>
              <a:t>Голос Отчизны ему сказал:</a:t>
            </a:r>
          </a:p>
          <a:p>
            <a:r>
              <a:rPr lang="ru-RU" b="1" dirty="0"/>
              <a:t>“Город не сдай врагу!”</a:t>
            </a:r>
          </a:p>
          <a:p>
            <a:r>
              <a:rPr lang="ru-RU" b="1" dirty="0"/>
              <a:t> </a:t>
            </a:r>
          </a:p>
          <a:p>
            <a:r>
              <a:rPr lang="ru-RU" b="1" dirty="0"/>
              <a:t>Верный присяге русский солдат,</a:t>
            </a:r>
          </a:p>
          <a:p>
            <a:r>
              <a:rPr lang="ru-RU" b="1" dirty="0"/>
              <a:t>Он защищал Сталинград.</a:t>
            </a:r>
          </a:p>
          <a:p>
            <a:r>
              <a:rPr lang="ru-RU" b="1" dirty="0"/>
              <a:t>Гулко катился в кровавой мгле</a:t>
            </a:r>
          </a:p>
          <a:p>
            <a:r>
              <a:rPr lang="ru-RU" b="1" dirty="0"/>
              <a:t>Сотой атаки вал,</a:t>
            </a:r>
          </a:p>
          <a:p>
            <a:r>
              <a:rPr lang="ru-RU" b="1" dirty="0"/>
              <a:t> </a:t>
            </a:r>
          </a:p>
          <a:p>
            <a:r>
              <a:rPr lang="ru-RU" b="1" dirty="0"/>
              <a:t>Злой и упрямый, по грудь в земле,</a:t>
            </a:r>
          </a:p>
          <a:p>
            <a:r>
              <a:rPr lang="ru-RU" b="1" dirty="0"/>
              <a:t>Насмерть солдат стоял.</a:t>
            </a:r>
          </a:p>
          <a:p>
            <a:r>
              <a:rPr lang="ru-RU" b="1" dirty="0"/>
              <a:t>Знал он, что нет дороги назад –</a:t>
            </a:r>
          </a:p>
          <a:p>
            <a:r>
              <a:rPr lang="ru-RU" b="1" dirty="0"/>
              <a:t>Он защищал Сталинград.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3400" y="1797882"/>
            <a:ext cx="3873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Сто пикировщиков выли над ним</a:t>
            </a:r>
          </a:p>
          <a:p>
            <a:r>
              <a:rPr lang="ru-RU" b="1" dirty="0"/>
              <a:t>В небе, как огненный змей,</a:t>
            </a:r>
          </a:p>
          <a:p>
            <a:r>
              <a:rPr lang="ru-RU" b="1" dirty="0"/>
              <a:t>Он не покинул окопа, храним</a:t>
            </a:r>
          </a:p>
          <a:p>
            <a:r>
              <a:rPr lang="ru-RU" b="1" dirty="0"/>
              <a:t>Верностью русской своей.</a:t>
            </a:r>
          </a:p>
          <a:p>
            <a:r>
              <a:rPr lang="ru-RU" b="1" dirty="0"/>
              <a:t> </a:t>
            </a:r>
          </a:p>
          <a:p>
            <a:r>
              <a:rPr lang="ru-RU" b="1" dirty="0"/>
              <a:t>Меж обгорелых черных громад</a:t>
            </a:r>
          </a:p>
          <a:p>
            <a:r>
              <a:rPr lang="ru-RU" b="1" dirty="0"/>
              <a:t>Он защищал Сталинград.</a:t>
            </a:r>
          </a:p>
          <a:p>
            <a:r>
              <a:rPr lang="ru-RU" b="1" dirty="0"/>
              <a:t>Танк на него надвигался, рыча.</a:t>
            </a:r>
          </a:p>
          <a:p>
            <a:r>
              <a:rPr lang="ru-RU" b="1" dirty="0"/>
              <a:t>Мукой и смертью грозил.</a:t>
            </a:r>
          </a:p>
          <a:p>
            <a:r>
              <a:rPr lang="ru-RU" b="1" dirty="0"/>
              <a:t> </a:t>
            </a:r>
          </a:p>
          <a:p>
            <a:r>
              <a:rPr lang="ru-RU" b="1" dirty="0"/>
              <a:t>Он, затаившись в канаве, сплеча</a:t>
            </a:r>
          </a:p>
          <a:p>
            <a:r>
              <a:rPr lang="ru-RU" b="1" dirty="0"/>
              <a:t>Танки гранатой разил.</a:t>
            </a:r>
          </a:p>
          <a:p>
            <a:r>
              <a:rPr lang="ru-RU" b="1" dirty="0"/>
              <a:t>Пулю – за пулю. Снаряд – за снаряд.</a:t>
            </a:r>
          </a:p>
          <a:p>
            <a:r>
              <a:rPr lang="ru-RU" b="1" dirty="0"/>
              <a:t>Он защищал Сталинград.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16900" y="1813341"/>
            <a:ext cx="360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Время придет – рассеется дым.</a:t>
            </a:r>
          </a:p>
          <a:p>
            <a:r>
              <a:rPr lang="ru-RU" b="1" dirty="0"/>
              <a:t>Смолкнет военный гром.</a:t>
            </a:r>
          </a:p>
          <a:p>
            <a:r>
              <a:rPr lang="ru-RU" b="1" dirty="0"/>
              <a:t>Шапку снимая при встрече с ним,</a:t>
            </a:r>
          </a:p>
          <a:p>
            <a:r>
              <a:rPr lang="ru-RU" b="1" dirty="0"/>
              <a:t>Скажет народ о нем:</a:t>
            </a:r>
          </a:p>
          <a:p>
            <a:r>
              <a:rPr lang="ru-RU" b="1" dirty="0"/>
              <a:t>– Это железный русский солдат,</a:t>
            </a:r>
          </a:p>
          <a:p>
            <a:r>
              <a:rPr lang="ru-RU" b="1" dirty="0"/>
              <a:t>Он защищал Сталинград.</a:t>
            </a:r>
          </a:p>
          <a:p>
            <a:r>
              <a:rPr lang="ru-RU" b="1" dirty="0"/>
              <a:t> </a:t>
            </a:r>
          </a:p>
          <a:p>
            <a:r>
              <a:rPr lang="ru-RU" b="1" dirty="0"/>
              <a:t>(А. Сурков)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809" y="4490055"/>
            <a:ext cx="3963294" cy="154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389</Words>
  <Application>Microsoft Office PowerPoint</Application>
  <PresentationFormat>Широкоэкранный</PresentationFormat>
  <Paragraphs>69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LatoWeb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«Сталинград. Сталинградская битва»</dc:title>
  <dc:creator>Тимофей</dc:creator>
  <cp:lastModifiedBy>Тимофей</cp:lastModifiedBy>
  <cp:revision>47</cp:revision>
  <dcterms:created xsi:type="dcterms:W3CDTF">2026-02-07T11:18:20Z</dcterms:created>
  <dcterms:modified xsi:type="dcterms:W3CDTF">2026-02-14T13:53:13Z</dcterms:modified>
</cp:coreProperties>
</file>